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8" r:id="rId3"/>
    <p:sldId id="259" r:id="rId4"/>
    <p:sldId id="260" r:id="rId5"/>
    <p:sldId id="261" r:id="rId6"/>
    <p:sldId id="262" r:id="rId7"/>
    <p:sldId id="266" r:id="rId8"/>
    <p:sldId id="268" r:id="rId9"/>
    <p:sldId id="267" r:id="rId10"/>
    <p:sldId id="269" r:id="rId11"/>
    <p:sldId id="263" r:id="rId12"/>
    <p:sldId id="265" r:id="rId13"/>
    <p:sldId id="264" r:id="rId1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C3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0" d="100"/>
          <a:sy n="70" d="100"/>
        </p:scale>
        <p:origin x="68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EE3211-BDDD-4191-A788-6F141A2EFC81}" type="datetimeFigureOut">
              <a:rPr lang="es-CO" smtClean="0"/>
              <a:t>27/10/2023</a:t>
            </a:fld>
            <a:endParaRPr lang="es-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A5E1C-CF60-48FF-B3AE-618FF43AAB60}" type="slidenum">
              <a:rPr lang="es-CO" smtClean="0"/>
              <a:t>‹#›</a:t>
            </a:fld>
            <a:endParaRPr lang="es-CO"/>
          </a:p>
        </p:txBody>
      </p:sp>
    </p:spTree>
    <p:extLst>
      <p:ext uri="{BB962C8B-B14F-4D97-AF65-F5344CB8AC3E}">
        <p14:creationId xmlns:p14="http://schemas.microsoft.com/office/powerpoint/2010/main" val="2935217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279CF7-CCB1-5DB5-8C05-DE4CF22278D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281EA6EE-6DCE-B069-BF0C-FE6F71CD82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7F103E40-AD6A-625B-6026-1A022BC5F8D3}"/>
              </a:ext>
            </a:extLst>
          </p:cNvPr>
          <p:cNvSpPr>
            <a:spLocks noGrp="1"/>
          </p:cNvSpPr>
          <p:nvPr>
            <p:ph type="dt" sz="half" idx="10"/>
          </p:nvPr>
        </p:nvSpPr>
        <p:spPr/>
        <p:txBody>
          <a:bodyPr/>
          <a:lstStyle/>
          <a:p>
            <a:fld id="{55D77F9B-FC18-456F-8490-AB7540D48C0E}" type="datetimeFigureOut">
              <a:rPr lang="es-CO" smtClean="0"/>
              <a:t>27/10/2023</a:t>
            </a:fld>
            <a:endParaRPr lang="es-CO"/>
          </a:p>
        </p:txBody>
      </p:sp>
      <p:sp>
        <p:nvSpPr>
          <p:cNvPr id="5" name="Marcador de pie de página 4">
            <a:extLst>
              <a:ext uri="{FF2B5EF4-FFF2-40B4-BE49-F238E27FC236}">
                <a16:creationId xmlns:a16="http://schemas.microsoft.com/office/drawing/2014/main" id="{0F111DFC-5EC0-C413-3523-28C9B938AA4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A8D9A0F-D6C4-25D3-4B7C-ACE74F9E4128}"/>
              </a:ext>
            </a:extLst>
          </p:cNvPr>
          <p:cNvSpPr>
            <a:spLocks noGrp="1"/>
          </p:cNvSpPr>
          <p:nvPr>
            <p:ph type="sldNum" sz="quarter" idx="12"/>
          </p:nvPr>
        </p:nvSpPr>
        <p:spPr/>
        <p:txBody>
          <a:bodyPr/>
          <a:lstStyle/>
          <a:p>
            <a:fld id="{302ECE89-22B4-4EF8-8515-B72D0FC5751D}" type="slidenum">
              <a:rPr lang="es-CO" smtClean="0"/>
              <a:t>‹#›</a:t>
            </a:fld>
            <a:endParaRPr lang="es-CO"/>
          </a:p>
        </p:txBody>
      </p:sp>
    </p:spTree>
    <p:extLst>
      <p:ext uri="{BB962C8B-B14F-4D97-AF65-F5344CB8AC3E}">
        <p14:creationId xmlns:p14="http://schemas.microsoft.com/office/powerpoint/2010/main" val="2331608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8353D6-3FB6-BCC5-B81A-AC23D49BBB2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4FEE18A8-8193-4D1B-2D8F-BC04EE2BF3A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B7AAF11-9104-C6B4-4E91-B144A36B115F}"/>
              </a:ext>
            </a:extLst>
          </p:cNvPr>
          <p:cNvSpPr>
            <a:spLocks noGrp="1"/>
          </p:cNvSpPr>
          <p:nvPr>
            <p:ph type="dt" sz="half" idx="10"/>
          </p:nvPr>
        </p:nvSpPr>
        <p:spPr/>
        <p:txBody>
          <a:bodyPr/>
          <a:lstStyle/>
          <a:p>
            <a:fld id="{55D77F9B-FC18-456F-8490-AB7540D48C0E}" type="datetimeFigureOut">
              <a:rPr lang="es-CO" smtClean="0"/>
              <a:t>27/10/2023</a:t>
            </a:fld>
            <a:endParaRPr lang="es-CO"/>
          </a:p>
        </p:txBody>
      </p:sp>
      <p:sp>
        <p:nvSpPr>
          <p:cNvPr id="5" name="Marcador de pie de página 4">
            <a:extLst>
              <a:ext uri="{FF2B5EF4-FFF2-40B4-BE49-F238E27FC236}">
                <a16:creationId xmlns:a16="http://schemas.microsoft.com/office/drawing/2014/main" id="{E223ADBA-003F-5863-E0F4-CB7008FDE69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09D84F2-4DBF-E68F-A654-6A83214BB22C}"/>
              </a:ext>
            </a:extLst>
          </p:cNvPr>
          <p:cNvSpPr>
            <a:spLocks noGrp="1"/>
          </p:cNvSpPr>
          <p:nvPr>
            <p:ph type="sldNum" sz="quarter" idx="12"/>
          </p:nvPr>
        </p:nvSpPr>
        <p:spPr/>
        <p:txBody>
          <a:bodyPr/>
          <a:lstStyle/>
          <a:p>
            <a:fld id="{302ECE89-22B4-4EF8-8515-B72D0FC5751D}" type="slidenum">
              <a:rPr lang="es-CO" smtClean="0"/>
              <a:t>‹#›</a:t>
            </a:fld>
            <a:endParaRPr lang="es-CO"/>
          </a:p>
        </p:txBody>
      </p:sp>
    </p:spTree>
    <p:extLst>
      <p:ext uri="{BB962C8B-B14F-4D97-AF65-F5344CB8AC3E}">
        <p14:creationId xmlns:p14="http://schemas.microsoft.com/office/powerpoint/2010/main" val="3418731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2725F3-30EE-CF8B-3E6A-B12070701B9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7EF8768-34E7-47F2-E181-B714F12F8DC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FC9116E-47AE-ED67-BC81-CE425B905151}"/>
              </a:ext>
            </a:extLst>
          </p:cNvPr>
          <p:cNvSpPr>
            <a:spLocks noGrp="1"/>
          </p:cNvSpPr>
          <p:nvPr>
            <p:ph type="dt" sz="half" idx="10"/>
          </p:nvPr>
        </p:nvSpPr>
        <p:spPr/>
        <p:txBody>
          <a:bodyPr/>
          <a:lstStyle/>
          <a:p>
            <a:fld id="{55D77F9B-FC18-456F-8490-AB7540D48C0E}" type="datetimeFigureOut">
              <a:rPr lang="es-CO" smtClean="0"/>
              <a:t>27/10/2023</a:t>
            </a:fld>
            <a:endParaRPr lang="es-CO"/>
          </a:p>
        </p:txBody>
      </p:sp>
      <p:sp>
        <p:nvSpPr>
          <p:cNvPr id="5" name="Marcador de pie de página 4">
            <a:extLst>
              <a:ext uri="{FF2B5EF4-FFF2-40B4-BE49-F238E27FC236}">
                <a16:creationId xmlns:a16="http://schemas.microsoft.com/office/drawing/2014/main" id="{B96499B3-AF09-6CA4-F538-26D0417E0D2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F505DBD-41EF-6DC2-4B6A-C002B7B72BD9}"/>
              </a:ext>
            </a:extLst>
          </p:cNvPr>
          <p:cNvSpPr>
            <a:spLocks noGrp="1"/>
          </p:cNvSpPr>
          <p:nvPr>
            <p:ph type="sldNum" sz="quarter" idx="12"/>
          </p:nvPr>
        </p:nvSpPr>
        <p:spPr/>
        <p:txBody>
          <a:bodyPr/>
          <a:lstStyle/>
          <a:p>
            <a:fld id="{302ECE89-22B4-4EF8-8515-B72D0FC5751D}" type="slidenum">
              <a:rPr lang="es-CO" smtClean="0"/>
              <a:t>‹#›</a:t>
            </a:fld>
            <a:endParaRPr lang="es-CO"/>
          </a:p>
        </p:txBody>
      </p:sp>
    </p:spTree>
    <p:extLst>
      <p:ext uri="{BB962C8B-B14F-4D97-AF65-F5344CB8AC3E}">
        <p14:creationId xmlns:p14="http://schemas.microsoft.com/office/powerpoint/2010/main" val="250844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66F8E5-870A-5B32-A0B5-027E5104968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19D1421-09E7-DC7F-939F-22547AD3042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3D3CB7A-9A7B-ED2F-FF1E-E62546F7E243}"/>
              </a:ext>
            </a:extLst>
          </p:cNvPr>
          <p:cNvSpPr>
            <a:spLocks noGrp="1"/>
          </p:cNvSpPr>
          <p:nvPr>
            <p:ph type="dt" sz="half" idx="10"/>
          </p:nvPr>
        </p:nvSpPr>
        <p:spPr/>
        <p:txBody>
          <a:bodyPr/>
          <a:lstStyle/>
          <a:p>
            <a:fld id="{55D77F9B-FC18-456F-8490-AB7540D48C0E}" type="datetimeFigureOut">
              <a:rPr lang="es-CO" smtClean="0"/>
              <a:t>27/10/2023</a:t>
            </a:fld>
            <a:endParaRPr lang="es-CO"/>
          </a:p>
        </p:txBody>
      </p:sp>
      <p:sp>
        <p:nvSpPr>
          <p:cNvPr id="5" name="Marcador de pie de página 4">
            <a:extLst>
              <a:ext uri="{FF2B5EF4-FFF2-40B4-BE49-F238E27FC236}">
                <a16:creationId xmlns:a16="http://schemas.microsoft.com/office/drawing/2014/main" id="{A7B49902-2B40-07C7-31F6-475EB87E85E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A4A9657-4F79-3FAE-86BA-85FC308E6949}"/>
              </a:ext>
            </a:extLst>
          </p:cNvPr>
          <p:cNvSpPr>
            <a:spLocks noGrp="1"/>
          </p:cNvSpPr>
          <p:nvPr>
            <p:ph type="sldNum" sz="quarter" idx="12"/>
          </p:nvPr>
        </p:nvSpPr>
        <p:spPr/>
        <p:txBody>
          <a:bodyPr/>
          <a:lstStyle/>
          <a:p>
            <a:fld id="{302ECE89-22B4-4EF8-8515-B72D0FC5751D}" type="slidenum">
              <a:rPr lang="es-CO" smtClean="0"/>
              <a:t>‹#›</a:t>
            </a:fld>
            <a:endParaRPr lang="es-CO"/>
          </a:p>
        </p:txBody>
      </p:sp>
    </p:spTree>
    <p:extLst>
      <p:ext uri="{BB962C8B-B14F-4D97-AF65-F5344CB8AC3E}">
        <p14:creationId xmlns:p14="http://schemas.microsoft.com/office/powerpoint/2010/main" val="8253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2302B9-5399-E681-AD00-8E3CB190639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315A079-BCAA-39B4-9A41-4C1903F743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BBA77EE-F099-0CB3-B838-13AD27AE95A6}"/>
              </a:ext>
            </a:extLst>
          </p:cNvPr>
          <p:cNvSpPr>
            <a:spLocks noGrp="1"/>
          </p:cNvSpPr>
          <p:nvPr>
            <p:ph type="dt" sz="half" idx="10"/>
          </p:nvPr>
        </p:nvSpPr>
        <p:spPr/>
        <p:txBody>
          <a:bodyPr/>
          <a:lstStyle/>
          <a:p>
            <a:fld id="{55D77F9B-FC18-456F-8490-AB7540D48C0E}" type="datetimeFigureOut">
              <a:rPr lang="es-CO" smtClean="0"/>
              <a:t>27/10/2023</a:t>
            </a:fld>
            <a:endParaRPr lang="es-CO"/>
          </a:p>
        </p:txBody>
      </p:sp>
      <p:sp>
        <p:nvSpPr>
          <p:cNvPr id="5" name="Marcador de pie de página 4">
            <a:extLst>
              <a:ext uri="{FF2B5EF4-FFF2-40B4-BE49-F238E27FC236}">
                <a16:creationId xmlns:a16="http://schemas.microsoft.com/office/drawing/2014/main" id="{6DB22912-3D4F-A2AC-5CB2-C89B14A2329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6BB8231-C4E8-B92B-7B1C-5C25A057A7F5}"/>
              </a:ext>
            </a:extLst>
          </p:cNvPr>
          <p:cNvSpPr>
            <a:spLocks noGrp="1"/>
          </p:cNvSpPr>
          <p:nvPr>
            <p:ph type="sldNum" sz="quarter" idx="12"/>
          </p:nvPr>
        </p:nvSpPr>
        <p:spPr/>
        <p:txBody>
          <a:bodyPr/>
          <a:lstStyle/>
          <a:p>
            <a:fld id="{302ECE89-22B4-4EF8-8515-B72D0FC5751D}" type="slidenum">
              <a:rPr lang="es-CO" smtClean="0"/>
              <a:t>‹#›</a:t>
            </a:fld>
            <a:endParaRPr lang="es-CO"/>
          </a:p>
        </p:txBody>
      </p:sp>
    </p:spTree>
    <p:extLst>
      <p:ext uri="{BB962C8B-B14F-4D97-AF65-F5344CB8AC3E}">
        <p14:creationId xmlns:p14="http://schemas.microsoft.com/office/powerpoint/2010/main" val="475762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0C87B-33F2-67AF-C291-B37637DF6C5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F1458D5-A248-4992-785C-DD44991A955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A5D2BDF2-85F1-3D86-0F0B-84227FC37AED}"/>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AD95EFFA-0FFE-CA4B-10FE-846AC9CD2864}"/>
              </a:ext>
            </a:extLst>
          </p:cNvPr>
          <p:cNvSpPr>
            <a:spLocks noGrp="1"/>
          </p:cNvSpPr>
          <p:nvPr>
            <p:ph type="dt" sz="half" idx="10"/>
          </p:nvPr>
        </p:nvSpPr>
        <p:spPr/>
        <p:txBody>
          <a:bodyPr/>
          <a:lstStyle/>
          <a:p>
            <a:fld id="{55D77F9B-FC18-456F-8490-AB7540D48C0E}" type="datetimeFigureOut">
              <a:rPr lang="es-CO" smtClean="0"/>
              <a:t>27/10/2023</a:t>
            </a:fld>
            <a:endParaRPr lang="es-CO"/>
          </a:p>
        </p:txBody>
      </p:sp>
      <p:sp>
        <p:nvSpPr>
          <p:cNvPr id="6" name="Marcador de pie de página 5">
            <a:extLst>
              <a:ext uri="{FF2B5EF4-FFF2-40B4-BE49-F238E27FC236}">
                <a16:creationId xmlns:a16="http://schemas.microsoft.com/office/drawing/2014/main" id="{21FCEEDD-F83B-D795-1479-0A6CC9F059F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732830B-66C1-95F9-9D25-AED6E5626658}"/>
              </a:ext>
            </a:extLst>
          </p:cNvPr>
          <p:cNvSpPr>
            <a:spLocks noGrp="1"/>
          </p:cNvSpPr>
          <p:nvPr>
            <p:ph type="sldNum" sz="quarter" idx="12"/>
          </p:nvPr>
        </p:nvSpPr>
        <p:spPr/>
        <p:txBody>
          <a:bodyPr/>
          <a:lstStyle/>
          <a:p>
            <a:fld id="{302ECE89-22B4-4EF8-8515-B72D0FC5751D}" type="slidenum">
              <a:rPr lang="es-CO" smtClean="0"/>
              <a:t>‹#›</a:t>
            </a:fld>
            <a:endParaRPr lang="es-CO"/>
          </a:p>
        </p:txBody>
      </p:sp>
    </p:spTree>
    <p:extLst>
      <p:ext uri="{BB962C8B-B14F-4D97-AF65-F5344CB8AC3E}">
        <p14:creationId xmlns:p14="http://schemas.microsoft.com/office/powerpoint/2010/main" val="3447880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A317E4-796D-0955-78AB-2D498547F79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92BFEC60-7217-B9A8-D16F-AAC29253C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ED80629-4F27-367C-AFD9-502CEC62BF5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BCDC551F-AF94-4603-046B-E08E3B4D7B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92D819C-FE4B-B621-E790-9837A0FA53E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FADCE605-682E-9975-D379-4937C4B02C31}"/>
              </a:ext>
            </a:extLst>
          </p:cNvPr>
          <p:cNvSpPr>
            <a:spLocks noGrp="1"/>
          </p:cNvSpPr>
          <p:nvPr>
            <p:ph type="dt" sz="half" idx="10"/>
          </p:nvPr>
        </p:nvSpPr>
        <p:spPr/>
        <p:txBody>
          <a:bodyPr/>
          <a:lstStyle/>
          <a:p>
            <a:fld id="{55D77F9B-FC18-456F-8490-AB7540D48C0E}" type="datetimeFigureOut">
              <a:rPr lang="es-CO" smtClean="0"/>
              <a:t>27/10/2023</a:t>
            </a:fld>
            <a:endParaRPr lang="es-CO"/>
          </a:p>
        </p:txBody>
      </p:sp>
      <p:sp>
        <p:nvSpPr>
          <p:cNvPr id="8" name="Marcador de pie de página 7">
            <a:extLst>
              <a:ext uri="{FF2B5EF4-FFF2-40B4-BE49-F238E27FC236}">
                <a16:creationId xmlns:a16="http://schemas.microsoft.com/office/drawing/2014/main" id="{4F836B3C-0211-249F-24B0-AD20093FA9C1}"/>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E3C6A52F-2514-9DBC-D751-10E1A8E10FC6}"/>
              </a:ext>
            </a:extLst>
          </p:cNvPr>
          <p:cNvSpPr>
            <a:spLocks noGrp="1"/>
          </p:cNvSpPr>
          <p:nvPr>
            <p:ph type="sldNum" sz="quarter" idx="12"/>
          </p:nvPr>
        </p:nvSpPr>
        <p:spPr/>
        <p:txBody>
          <a:bodyPr/>
          <a:lstStyle/>
          <a:p>
            <a:fld id="{302ECE89-22B4-4EF8-8515-B72D0FC5751D}" type="slidenum">
              <a:rPr lang="es-CO" smtClean="0"/>
              <a:t>‹#›</a:t>
            </a:fld>
            <a:endParaRPr lang="es-CO"/>
          </a:p>
        </p:txBody>
      </p:sp>
    </p:spTree>
    <p:extLst>
      <p:ext uri="{BB962C8B-B14F-4D97-AF65-F5344CB8AC3E}">
        <p14:creationId xmlns:p14="http://schemas.microsoft.com/office/powerpoint/2010/main" val="610382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3EB5F1-BFA3-8674-94A6-8382D32011D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48CA56ED-9F66-AC12-E36A-B7DCCCAAF147}"/>
              </a:ext>
            </a:extLst>
          </p:cNvPr>
          <p:cNvSpPr>
            <a:spLocks noGrp="1"/>
          </p:cNvSpPr>
          <p:nvPr>
            <p:ph type="dt" sz="half" idx="10"/>
          </p:nvPr>
        </p:nvSpPr>
        <p:spPr/>
        <p:txBody>
          <a:bodyPr/>
          <a:lstStyle/>
          <a:p>
            <a:fld id="{55D77F9B-FC18-456F-8490-AB7540D48C0E}" type="datetimeFigureOut">
              <a:rPr lang="es-CO" smtClean="0"/>
              <a:t>27/10/2023</a:t>
            </a:fld>
            <a:endParaRPr lang="es-CO"/>
          </a:p>
        </p:txBody>
      </p:sp>
      <p:sp>
        <p:nvSpPr>
          <p:cNvPr id="4" name="Marcador de pie de página 3">
            <a:extLst>
              <a:ext uri="{FF2B5EF4-FFF2-40B4-BE49-F238E27FC236}">
                <a16:creationId xmlns:a16="http://schemas.microsoft.com/office/drawing/2014/main" id="{6C438F39-A50D-3B3C-6E41-CF1F623C69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666989-BC67-32D5-3419-FCD28D77EE4A}"/>
              </a:ext>
            </a:extLst>
          </p:cNvPr>
          <p:cNvSpPr>
            <a:spLocks noGrp="1"/>
          </p:cNvSpPr>
          <p:nvPr>
            <p:ph type="sldNum" sz="quarter" idx="12"/>
          </p:nvPr>
        </p:nvSpPr>
        <p:spPr/>
        <p:txBody>
          <a:bodyPr/>
          <a:lstStyle/>
          <a:p>
            <a:fld id="{302ECE89-22B4-4EF8-8515-B72D0FC5751D}" type="slidenum">
              <a:rPr lang="es-CO" smtClean="0"/>
              <a:t>‹#›</a:t>
            </a:fld>
            <a:endParaRPr lang="es-CO"/>
          </a:p>
        </p:txBody>
      </p:sp>
    </p:spTree>
    <p:extLst>
      <p:ext uri="{BB962C8B-B14F-4D97-AF65-F5344CB8AC3E}">
        <p14:creationId xmlns:p14="http://schemas.microsoft.com/office/powerpoint/2010/main" val="222658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F30D0A8-C9E8-F023-B457-94909BD1B22B}"/>
              </a:ext>
            </a:extLst>
          </p:cNvPr>
          <p:cNvSpPr>
            <a:spLocks noGrp="1"/>
          </p:cNvSpPr>
          <p:nvPr>
            <p:ph type="dt" sz="half" idx="10"/>
          </p:nvPr>
        </p:nvSpPr>
        <p:spPr/>
        <p:txBody>
          <a:bodyPr/>
          <a:lstStyle/>
          <a:p>
            <a:fld id="{55D77F9B-FC18-456F-8490-AB7540D48C0E}" type="datetimeFigureOut">
              <a:rPr lang="es-CO" smtClean="0"/>
              <a:t>27/10/2023</a:t>
            </a:fld>
            <a:endParaRPr lang="es-CO"/>
          </a:p>
        </p:txBody>
      </p:sp>
      <p:sp>
        <p:nvSpPr>
          <p:cNvPr id="3" name="Marcador de pie de página 2">
            <a:extLst>
              <a:ext uri="{FF2B5EF4-FFF2-40B4-BE49-F238E27FC236}">
                <a16:creationId xmlns:a16="http://schemas.microsoft.com/office/drawing/2014/main" id="{43A9F032-642E-4CBA-771D-E193E1579BD3}"/>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E59B9023-9A52-145E-EC24-F990E260B60E}"/>
              </a:ext>
            </a:extLst>
          </p:cNvPr>
          <p:cNvSpPr>
            <a:spLocks noGrp="1"/>
          </p:cNvSpPr>
          <p:nvPr>
            <p:ph type="sldNum" sz="quarter" idx="12"/>
          </p:nvPr>
        </p:nvSpPr>
        <p:spPr/>
        <p:txBody>
          <a:bodyPr/>
          <a:lstStyle/>
          <a:p>
            <a:fld id="{302ECE89-22B4-4EF8-8515-B72D0FC5751D}" type="slidenum">
              <a:rPr lang="es-CO" smtClean="0"/>
              <a:t>‹#›</a:t>
            </a:fld>
            <a:endParaRPr lang="es-CO"/>
          </a:p>
        </p:txBody>
      </p:sp>
    </p:spTree>
    <p:extLst>
      <p:ext uri="{BB962C8B-B14F-4D97-AF65-F5344CB8AC3E}">
        <p14:creationId xmlns:p14="http://schemas.microsoft.com/office/powerpoint/2010/main" val="955097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54CADA-55BC-64C7-0298-EA9315E4CE3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7C9B1FC-4640-469A-2ADB-C406BE5BB0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8FDFDD3A-D9B3-33A0-216F-6AE801C848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AF66914-EE37-AE96-A946-56AD148ADF5D}"/>
              </a:ext>
            </a:extLst>
          </p:cNvPr>
          <p:cNvSpPr>
            <a:spLocks noGrp="1"/>
          </p:cNvSpPr>
          <p:nvPr>
            <p:ph type="dt" sz="half" idx="10"/>
          </p:nvPr>
        </p:nvSpPr>
        <p:spPr/>
        <p:txBody>
          <a:bodyPr/>
          <a:lstStyle/>
          <a:p>
            <a:fld id="{55D77F9B-FC18-456F-8490-AB7540D48C0E}" type="datetimeFigureOut">
              <a:rPr lang="es-CO" smtClean="0"/>
              <a:t>27/10/2023</a:t>
            </a:fld>
            <a:endParaRPr lang="es-CO"/>
          </a:p>
        </p:txBody>
      </p:sp>
      <p:sp>
        <p:nvSpPr>
          <p:cNvPr id="6" name="Marcador de pie de página 5">
            <a:extLst>
              <a:ext uri="{FF2B5EF4-FFF2-40B4-BE49-F238E27FC236}">
                <a16:creationId xmlns:a16="http://schemas.microsoft.com/office/drawing/2014/main" id="{685C00F5-33A6-5C17-F068-AA0760F8C3B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2463D5B-29E2-BF7F-4B93-DC4BA4A08C63}"/>
              </a:ext>
            </a:extLst>
          </p:cNvPr>
          <p:cNvSpPr>
            <a:spLocks noGrp="1"/>
          </p:cNvSpPr>
          <p:nvPr>
            <p:ph type="sldNum" sz="quarter" idx="12"/>
          </p:nvPr>
        </p:nvSpPr>
        <p:spPr/>
        <p:txBody>
          <a:bodyPr/>
          <a:lstStyle/>
          <a:p>
            <a:fld id="{302ECE89-22B4-4EF8-8515-B72D0FC5751D}" type="slidenum">
              <a:rPr lang="es-CO" smtClean="0"/>
              <a:t>‹#›</a:t>
            </a:fld>
            <a:endParaRPr lang="es-CO"/>
          </a:p>
        </p:txBody>
      </p:sp>
    </p:spTree>
    <p:extLst>
      <p:ext uri="{BB962C8B-B14F-4D97-AF65-F5344CB8AC3E}">
        <p14:creationId xmlns:p14="http://schemas.microsoft.com/office/powerpoint/2010/main" val="4056046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F11AAD-6D74-4563-9521-83212C04381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89A14505-22DC-33BF-F8D9-36A3470D20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C5C504AA-E0D0-64C2-6656-129A92AB10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149E41F-7252-9F3C-7E64-2D0CBBD1AF37}"/>
              </a:ext>
            </a:extLst>
          </p:cNvPr>
          <p:cNvSpPr>
            <a:spLocks noGrp="1"/>
          </p:cNvSpPr>
          <p:nvPr>
            <p:ph type="dt" sz="half" idx="10"/>
          </p:nvPr>
        </p:nvSpPr>
        <p:spPr/>
        <p:txBody>
          <a:bodyPr/>
          <a:lstStyle/>
          <a:p>
            <a:fld id="{55D77F9B-FC18-456F-8490-AB7540D48C0E}" type="datetimeFigureOut">
              <a:rPr lang="es-CO" smtClean="0"/>
              <a:t>27/10/2023</a:t>
            </a:fld>
            <a:endParaRPr lang="es-CO"/>
          </a:p>
        </p:txBody>
      </p:sp>
      <p:sp>
        <p:nvSpPr>
          <p:cNvPr id="6" name="Marcador de pie de página 5">
            <a:extLst>
              <a:ext uri="{FF2B5EF4-FFF2-40B4-BE49-F238E27FC236}">
                <a16:creationId xmlns:a16="http://schemas.microsoft.com/office/drawing/2014/main" id="{D0142C04-DD0F-4A04-13FC-EEF3ACD9059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491F813-D20C-4FDE-35D1-8394E77D9AAA}"/>
              </a:ext>
            </a:extLst>
          </p:cNvPr>
          <p:cNvSpPr>
            <a:spLocks noGrp="1"/>
          </p:cNvSpPr>
          <p:nvPr>
            <p:ph type="sldNum" sz="quarter" idx="12"/>
          </p:nvPr>
        </p:nvSpPr>
        <p:spPr/>
        <p:txBody>
          <a:bodyPr/>
          <a:lstStyle/>
          <a:p>
            <a:fld id="{302ECE89-22B4-4EF8-8515-B72D0FC5751D}" type="slidenum">
              <a:rPr lang="es-CO" smtClean="0"/>
              <a:t>‹#›</a:t>
            </a:fld>
            <a:endParaRPr lang="es-CO"/>
          </a:p>
        </p:txBody>
      </p:sp>
    </p:spTree>
    <p:extLst>
      <p:ext uri="{BB962C8B-B14F-4D97-AF65-F5344CB8AC3E}">
        <p14:creationId xmlns:p14="http://schemas.microsoft.com/office/powerpoint/2010/main" val="451105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E842945-F985-99AC-6BD0-A029037971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181675B-72AE-06F2-AF63-A1B14D838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616EA91-DC82-6717-B5E3-EDE99AFF61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77F9B-FC18-456F-8490-AB7540D48C0E}" type="datetimeFigureOut">
              <a:rPr lang="es-CO" smtClean="0"/>
              <a:t>27/10/2023</a:t>
            </a:fld>
            <a:endParaRPr lang="es-CO"/>
          </a:p>
        </p:txBody>
      </p:sp>
      <p:sp>
        <p:nvSpPr>
          <p:cNvPr id="5" name="Marcador de pie de página 4">
            <a:extLst>
              <a:ext uri="{FF2B5EF4-FFF2-40B4-BE49-F238E27FC236}">
                <a16:creationId xmlns:a16="http://schemas.microsoft.com/office/drawing/2014/main" id="{E70B5A87-E3D9-7C3A-D899-E5A87D48DE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15AC626D-6688-98CE-291F-A3BC71FF3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2ECE89-22B4-4EF8-8515-B72D0FC5751D}" type="slidenum">
              <a:rPr lang="es-CO" smtClean="0"/>
              <a:t>‹#›</a:t>
            </a:fld>
            <a:endParaRPr lang="es-CO"/>
          </a:p>
        </p:txBody>
      </p:sp>
    </p:spTree>
    <p:extLst>
      <p:ext uri="{BB962C8B-B14F-4D97-AF65-F5344CB8AC3E}">
        <p14:creationId xmlns:p14="http://schemas.microsoft.com/office/powerpoint/2010/main" val="3666575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Una historia con fuerza de Tigre - Seguros SURA Colombia">
            <a:extLst>
              <a:ext uri="{FF2B5EF4-FFF2-40B4-BE49-F238E27FC236}">
                <a16:creationId xmlns:a16="http://schemas.microsoft.com/office/drawing/2014/main" id="{B366E785-2846-F5AF-15F2-844C7269F85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134" b="99876" l="9957" r="89947">
                        <a14:foregroundMark x1="35186" y1="8251" x2="36539" y2="7258"/>
                        <a14:foregroundMark x1="53842" y1="21092" x2="53262" y2="20099"/>
                        <a14:foregroundMark x1="53262" y1="20596" x2="53069" y2="28536"/>
                        <a14:foregroundMark x1="36733" y1="91687" x2="57322" y2="94913"/>
                        <a14:foregroundMark x1="18850" y1="94913" x2="19816" y2="93672"/>
                        <a14:foregroundMark x1="16336" y1="96650" x2="20010" y2="99876"/>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140440" y="3485797"/>
            <a:ext cx="4361953" cy="339831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C66B56F-18EF-D651-A61C-4FB6A495C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532" y="522514"/>
            <a:ext cx="1884784" cy="76054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7A2AE46-C7C7-61F7-C439-62250B6F2F6F}"/>
              </a:ext>
            </a:extLst>
          </p:cNvPr>
          <p:cNvSpPr txBox="1"/>
          <p:nvPr/>
        </p:nvSpPr>
        <p:spPr>
          <a:xfrm>
            <a:off x="3281792" y="1283054"/>
            <a:ext cx="5628413" cy="646331"/>
          </a:xfrm>
          <a:prstGeom prst="rect">
            <a:avLst/>
          </a:prstGeom>
          <a:noFill/>
        </p:spPr>
        <p:txBody>
          <a:bodyPr wrap="square" rtlCol="0">
            <a:spAutoFit/>
          </a:bodyPr>
          <a:lstStyle/>
          <a:p>
            <a:r>
              <a:rPr lang="es-ES" sz="3600" dirty="0">
                <a:solidFill>
                  <a:srgbClr val="45C3D5"/>
                </a:solidFill>
                <a:latin typeface="Congenial" panose="020F0502020204030204" pitchFamily="2" charset="0"/>
              </a:rPr>
              <a:t>PASANTÍA TID SURA 2023</a:t>
            </a:r>
            <a:endParaRPr lang="es-CO" sz="3600" dirty="0">
              <a:solidFill>
                <a:srgbClr val="45C3D5"/>
              </a:solidFill>
              <a:latin typeface="Congenial" panose="020F0502020204030204" pitchFamily="2" charset="0"/>
            </a:endParaRPr>
          </a:p>
        </p:txBody>
      </p:sp>
      <p:sp>
        <p:nvSpPr>
          <p:cNvPr id="8" name="CuadroTexto 7">
            <a:extLst>
              <a:ext uri="{FF2B5EF4-FFF2-40B4-BE49-F238E27FC236}">
                <a16:creationId xmlns:a16="http://schemas.microsoft.com/office/drawing/2014/main" id="{CF097096-10C5-97E8-B5AA-DF7718ACA2C2}"/>
              </a:ext>
            </a:extLst>
          </p:cNvPr>
          <p:cNvSpPr txBox="1"/>
          <p:nvPr/>
        </p:nvSpPr>
        <p:spPr>
          <a:xfrm>
            <a:off x="3424953" y="2556319"/>
            <a:ext cx="5342090" cy="646331"/>
          </a:xfrm>
          <a:prstGeom prst="rect">
            <a:avLst/>
          </a:prstGeom>
          <a:noFill/>
        </p:spPr>
        <p:txBody>
          <a:bodyPr wrap="square">
            <a:spAutoFit/>
          </a:bodyPr>
          <a:lstStyle/>
          <a:p>
            <a:pPr algn="ctr"/>
            <a:r>
              <a:rPr lang="es-CO" dirty="0">
                <a:latin typeface="Congenial" panose="02000503040000020004" pitchFamily="2" charset="0"/>
              </a:rPr>
              <a:t>Reto #10 </a:t>
            </a:r>
          </a:p>
          <a:p>
            <a:r>
              <a:rPr lang="es-CO" dirty="0">
                <a:latin typeface="Congenial" panose="02000503040000020004" pitchFamily="2" charset="0"/>
              </a:rPr>
              <a:t>Modelo analítico de la accidentalidad en Medellín</a:t>
            </a:r>
          </a:p>
        </p:txBody>
      </p:sp>
      <p:sp>
        <p:nvSpPr>
          <p:cNvPr id="9" name="CuadroTexto 8">
            <a:extLst>
              <a:ext uri="{FF2B5EF4-FFF2-40B4-BE49-F238E27FC236}">
                <a16:creationId xmlns:a16="http://schemas.microsoft.com/office/drawing/2014/main" id="{876FA608-80C6-E982-BDD6-D3146662D03A}"/>
              </a:ext>
            </a:extLst>
          </p:cNvPr>
          <p:cNvSpPr txBox="1"/>
          <p:nvPr/>
        </p:nvSpPr>
        <p:spPr>
          <a:xfrm>
            <a:off x="3424953" y="4052091"/>
            <a:ext cx="5342090" cy="923330"/>
          </a:xfrm>
          <a:prstGeom prst="rect">
            <a:avLst/>
          </a:prstGeom>
          <a:noFill/>
        </p:spPr>
        <p:txBody>
          <a:bodyPr wrap="square">
            <a:spAutoFit/>
          </a:bodyPr>
          <a:lstStyle/>
          <a:p>
            <a:pPr algn="ctr"/>
            <a:r>
              <a:rPr lang="es-ES" dirty="0">
                <a:solidFill>
                  <a:srgbClr val="45C3D5"/>
                </a:solidFill>
                <a:latin typeface="Congenial" panose="02000503040000020004" pitchFamily="2" charset="0"/>
              </a:rPr>
              <a:t>¿Cómo incrementar el porcentaje de repartidores en moto de la ciudad de Medellín que adquieren una póliza de seguros?</a:t>
            </a:r>
            <a:endParaRPr lang="es-CO" dirty="0">
              <a:solidFill>
                <a:srgbClr val="45C3D5"/>
              </a:solidFill>
              <a:latin typeface="Congenial" panose="02000503040000020004" pitchFamily="2" charset="0"/>
            </a:endParaRPr>
          </a:p>
        </p:txBody>
      </p:sp>
    </p:spTree>
    <p:extLst>
      <p:ext uri="{BB962C8B-B14F-4D97-AF65-F5344CB8AC3E}">
        <p14:creationId xmlns:p14="http://schemas.microsoft.com/office/powerpoint/2010/main" val="922410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C66B56F-18EF-D651-A61C-4FB6A495C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32" y="522514"/>
            <a:ext cx="1884784" cy="76054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7A2AE46-C7C7-61F7-C439-62250B6F2F6F}"/>
              </a:ext>
            </a:extLst>
          </p:cNvPr>
          <p:cNvSpPr txBox="1"/>
          <p:nvPr/>
        </p:nvSpPr>
        <p:spPr>
          <a:xfrm>
            <a:off x="3447039" y="579618"/>
            <a:ext cx="5297921" cy="646331"/>
          </a:xfrm>
          <a:prstGeom prst="rect">
            <a:avLst/>
          </a:prstGeom>
          <a:noFill/>
        </p:spPr>
        <p:txBody>
          <a:bodyPr wrap="square" rtlCol="0">
            <a:spAutoFit/>
          </a:bodyPr>
          <a:lstStyle/>
          <a:p>
            <a:r>
              <a:rPr lang="es-419" sz="3600">
                <a:solidFill>
                  <a:srgbClr val="45C3D5"/>
                </a:solidFill>
                <a:latin typeface="Congenial" panose="020F0502020204030204" pitchFamily="2" charset="0"/>
              </a:rPr>
              <a:t>Visualizaciones iniciales</a:t>
            </a:r>
            <a:endParaRPr lang="es-CO" sz="3600" dirty="0">
              <a:solidFill>
                <a:srgbClr val="45C3D5"/>
              </a:solidFill>
              <a:latin typeface="Congenial" panose="020F0502020204030204" pitchFamily="2" charset="0"/>
            </a:endParaRPr>
          </a:p>
        </p:txBody>
      </p:sp>
      <p:pic>
        <p:nvPicPr>
          <p:cNvPr id="4" name="Picture 3">
            <a:extLst>
              <a:ext uri="{FF2B5EF4-FFF2-40B4-BE49-F238E27FC236}">
                <a16:creationId xmlns:a16="http://schemas.microsoft.com/office/drawing/2014/main" id="{347EF77F-7BD0-017D-64D7-1CFCAD8C2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72350" y="1642670"/>
            <a:ext cx="3771899" cy="3001858"/>
          </a:xfrm>
          <a:prstGeom prst="rect">
            <a:avLst/>
          </a:prstGeom>
        </p:spPr>
      </p:pic>
      <p:pic>
        <p:nvPicPr>
          <p:cNvPr id="7" name="Picture 6">
            <a:extLst>
              <a:ext uri="{FF2B5EF4-FFF2-40B4-BE49-F238E27FC236}">
                <a16:creationId xmlns:a16="http://schemas.microsoft.com/office/drawing/2014/main" id="{F20AB2E8-50DD-02AF-89E6-956D6F0FCA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6532" y="1756971"/>
            <a:ext cx="4548503" cy="2633661"/>
          </a:xfrm>
          <a:prstGeom prst="rect">
            <a:avLst/>
          </a:prstGeom>
        </p:spPr>
      </p:pic>
      <p:pic>
        <p:nvPicPr>
          <p:cNvPr id="9" name="Picture 8">
            <a:extLst>
              <a:ext uri="{FF2B5EF4-FFF2-40B4-BE49-F238E27FC236}">
                <a16:creationId xmlns:a16="http://schemas.microsoft.com/office/drawing/2014/main" id="{CBAC54CC-0F24-B0C0-B932-2FE4D95C99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71276" y="4447828"/>
            <a:ext cx="3449420" cy="2410171"/>
          </a:xfrm>
          <a:prstGeom prst="rect">
            <a:avLst/>
          </a:prstGeom>
        </p:spPr>
      </p:pic>
    </p:spTree>
    <p:extLst>
      <p:ext uri="{BB962C8B-B14F-4D97-AF65-F5344CB8AC3E}">
        <p14:creationId xmlns:p14="http://schemas.microsoft.com/office/powerpoint/2010/main" val="675892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C66B56F-18EF-D651-A61C-4FB6A495C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32" y="522514"/>
            <a:ext cx="1884784" cy="76054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7A2AE46-C7C7-61F7-C439-62250B6F2F6F}"/>
              </a:ext>
            </a:extLst>
          </p:cNvPr>
          <p:cNvSpPr txBox="1"/>
          <p:nvPr/>
        </p:nvSpPr>
        <p:spPr>
          <a:xfrm>
            <a:off x="4832619" y="959888"/>
            <a:ext cx="2526761" cy="646331"/>
          </a:xfrm>
          <a:prstGeom prst="rect">
            <a:avLst/>
          </a:prstGeom>
          <a:noFill/>
        </p:spPr>
        <p:txBody>
          <a:bodyPr wrap="square" rtlCol="0">
            <a:spAutoFit/>
          </a:bodyPr>
          <a:lstStyle/>
          <a:p>
            <a:r>
              <a:rPr lang="es-ES" sz="3600" dirty="0" err="1">
                <a:solidFill>
                  <a:srgbClr val="45C3D5"/>
                </a:solidFill>
                <a:latin typeface="Congenial" panose="020F0502020204030204" pitchFamily="2" charset="0"/>
              </a:rPr>
              <a:t>Dashboard</a:t>
            </a:r>
            <a:endParaRPr lang="es-CO" sz="3600" dirty="0">
              <a:solidFill>
                <a:srgbClr val="45C3D5"/>
              </a:solidFill>
              <a:latin typeface="Congenial" panose="020F0502020204030204" pitchFamily="2" charset="0"/>
            </a:endParaRPr>
          </a:p>
        </p:txBody>
      </p:sp>
      <p:pic>
        <p:nvPicPr>
          <p:cNvPr id="3" name="Imagen 2" descr="Gráfico&#10;&#10;Descripción generada automáticamente">
            <a:extLst>
              <a:ext uri="{FF2B5EF4-FFF2-40B4-BE49-F238E27FC236}">
                <a16:creationId xmlns:a16="http://schemas.microsoft.com/office/drawing/2014/main" id="{C40B6F26-B702-A567-2AC6-071073662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930" y="1482753"/>
            <a:ext cx="9098138" cy="5180279"/>
          </a:xfrm>
          <a:prstGeom prst="rect">
            <a:avLst/>
          </a:prstGeom>
        </p:spPr>
      </p:pic>
    </p:spTree>
    <p:extLst>
      <p:ext uri="{BB962C8B-B14F-4D97-AF65-F5344CB8AC3E}">
        <p14:creationId xmlns:p14="http://schemas.microsoft.com/office/powerpoint/2010/main" val="4238970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DE99A9F-2B47-1FCC-A716-6FAA1905C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32" y="522514"/>
            <a:ext cx="1884784" cy="76054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7081195-5E0F-E599-F19C-5F563D13842A}"/>
              </a:ext>
            </a:extLst>
          </p:cNvPr>
          <p:cNvSpPr txBox="1"/>
          <p:nvPr/>
        </p:nvSpPr>
        <p:spPr>
          <a:xfrm>
            <a:off x="4832619" y="959888"/>
            <a:ext cx="2526761" cy="646331"/>
          </a:xfrm>
          <a:prstGeom prst="rect">
            <a:avLst/>
          </a:prstGeom>
          <a:noFill/>
        </p:spPr>
        <p:txBody>
          <a:bodyPr wrap="square" rtlCol="0">
            <a:spAutoFit/>
          </a:bodyPr>
          <a:lstStyle/>
          <a:p>
            <a:r>
              <a:rPr lang="es-ES" sz="3600" dirty="0" err="1">
                <a:solidFill>
                  <a:srgbClr val="45C3D5"/>
                </a:solidFill>
                <a:latin typeface="Congenial" panose="020F0502020204030204" pitchFamily="2" charset="0"/>
              </a:rPr>
              <a:t>Dashboard</a:t>
            </a:r>
            <a:endParaRPr lang="es-CO" sz="3600" dirty="0">
              <a:solidFill>
                <a:srgbClr val="45C3D5"/>
              </a:solidFill>
              <a:latin typeface="Congenial" panose="020F0502020204030204" pitchFamily="2" charset="0"/>
            </a:endParaRPr>
          </a:p>
        </p:txBody>
      </p:sp>
      <p:pic>
        <p:nvPicPr>
          <p:cNvPr id="8" name="Imagen 7" descr="Gráfico, Gráfico de líneas&#10;&#10;Descripción generada automáticamente">
            <a:extLst>
              <a:ext uri="{FF2B5EF4-FFF2-40B4-BE49-F238E27FC236}">
                <a16:creationId xmlns:a16="http://schemas.microsoft.com/office/drawing/2014/main" id="{C6E22E38-6A9A-5055-0272-7FCAE9BE9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480" y="1528160"/>
            <a:ext cx="9127039" cy="5127850"/>
          </a:xfrm>
          <a:prstGeom prst="rect">
            <a:avLst/>
          </a:prstGeom>
        </p:spPr>
      </p:pic>
    </p:spTree>
    <p:extLst>
      <p:ext uri="{BB962C8B-B14F-4D97-AF65-F5344CB8AC3E}">
        <p14:creationId xmlns:p14="http://schemas.microsoft.com/office/powerpoint/2010/main" val="3574939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C66B56F-18EF-D651-A61C-4FB6A495C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32" y="522514"/>
            <a:ext cx="1884784" cy="76054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7A2AE46-C7C7-61F7-C439-62250B6F2F6F}"/>
              </a:ext>
            </a:extLst>
          </p:cNvPr>
          <p:cNvSpPr txBox="1"/>
          <p:nvPr/>
        </p:nvSpPr>
        <p:spPr>
          <a:xfrm>
            <a:off x="3796297" y="1661020"/>
            <a:ext cx="4599401" cy="646331"/>
          </a:xfrm>
          <a:prstGeom prst="rect">
            <a:avLst/>
          </a:prstGeom>
          <a:noFill/>
        </p:spPr>
        <p:txBody>
          <a:bodyPr wrap="square" rtlCol="0">
            <a:spAutoFit/>
          </a:bodyPr>
          <a:lstStyle/>
          <a:p>
            <a:r>
              <a:rPr lang="es-ES" sz="3600" dirty="0">
                <a:solidFill>
                  <a:srgbClr val="45C3D5"/>
                </a:solidFill>
                <a:latin typeface="Congenial" panose="020F0502020204030204" pitchFamily="2" charset="0"/>
              </a:rPr>
              <a:t>Inteligencia Artificial</a:t>
            </a:r>
            <a:endParaRPr lang="es-CO" sz="3600" dirty="0">
              <a:solidFill>
                <a:srgbClr val="45C3D5"/>
              </a:solidFill>
              <a:latin typeface="Congenial" panose="020F0502020204030204" pitchFamily="2" charset="0"/>
            </a:endParaRPr>
          </a:p>
        </p:txBody>
      </p:sp>
      <p:sp>
        <p:nvSpPr>
          <p:cNvPr id="8" name="CuadroTexto 7">
            <a:extLst>
              <a:ext uri="{FF2B5EF4-FFF2-40B4-BE49-F238E27FC236}">
                <a16:creationId xmlns:a16="http://schemas.microsoft.com/office/drawing/2014/main" id="{CF097096-10C5-97E8-B5AA-DF7718ACA2C2}"/>
              </a:ext>
            </a:extLst>
          </p:cNvPr>
          <p:cNvSpPr txBox="1"/>
          <p:nvPr/>
        </p:nvSpPr>
        <p:spPr>
          <a:xfrm>
            <a:off x="2502437" y="2690336"/>
            <a:ext cx="7187119" cy="1477328"/>
          </a:xfrm>
          <a:prstGeom prst="rect">
            <a:avLst/>
          </a:prstGeom>
          <a:noFill/>
        </p:spPr>
        <p:txBody>
          <a:bodyPr wrap="square">
            <a:spAutoFit/>
          </a:bodyPr>
          <a:lstStyle/>
          <a:p>
            <a:pPr algn="just"/>
            <a:r>
              <a:rPr lang="es-ES" dirty="0">
                <a:latin typeface="Congenial" panose="02000503040000020004" pitchFamily="2" charset="0"/>
              </a:rPr>
              <a:t>Se propone la implementación de un algoritmo de agrupación que permita identificar geográficamente áreas en función de la hora, ubicación y grado de fatalidad de los eventos, posibilitando así establecer precios dinámicos según la gravedad del incidente, la hora y la zona de operación.</a:t>
            </a:r>
            <a:endParaRPr lang="es-CO" dirty="0">
              <a:latin typeface="Congenial" panose="02000503040000020004" pitchFamily="2" charset="0"/>
            </a:endParaRPr>
          </a:p>
        </p:txBody>
      </p:sp>
    </p:spTree>
    <p:extLst>
      <p:ext uri="{BB962C8B-B14F-4D97-AF65-F5344CB8AC3E}">
        <p14:creationId xmlns:p14="http://schemas.microsoft.com/office/powerpoint/2010/main" val="3193681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C66B56F-18EF-D651-A61C-4FB6A495C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32" y="522514"/>
            <a:ext cx="1884784" cy="76054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7A2AE46-C7C7-61F7-C439-62250B6F2F6F}"/>
              </a:ext>
            </a:extLst>
          </p:cNvPr>
          <p:cNvSpPr txBox="1"/>
          <p:nvPr/>
        </p:nvSpPr>
        <p:spPr>
          <a:xfrm>
            <a:off x="4591024" y="1837189"/>
            <a:ext cx="3009950" cy="646331"/>
          </a:xfrm>
          <a:prstGeom prst="rect">
            <a:avLst/>
          </a:prstGeom>
          <a:noFill/>
        </p:spPr>
        <p:txBody>
          <a:bodyPr wrap="square" rtlCol="0">
            <a:spAutoFit/>
          </a:bodyPr>
          <a:lstStyle/>
          <a:p>
            <a:r>
              <a:rPr lang="es-ES" sz="3600">
                <a:solidFill>
                  <a:srgbClr val="45C3D5"/>
                </a:solidFill>
                <a:latin typeface="Congenial" panose="020F0502020204030204" pitchFamily="2" charset="0"/>
              </a:rPr>
              <a:t>Problemática</a:t>
            </a:r>
            <a:endParaRPr lang="es-CO" sz="3600" dirty="0">
              <a:solidFill>
                <a:srgbClr val="45C3D5"/>
              </a:solidFill>
              <a:latin typeface="Congenial" panose="020F0502020204030204" pitchFamily="2" charset="0"/>
            </a:endParaRPr>
          </a:p>
        </p:txBody>
      </p:sp>
      <p:sp>
        <p:nvSpPr>
          <p:cNvPr id="8" name="CuadroTexto 7">
            <a:extLst>
              <a:ext uri="{FF2B5EF4-FFF2-40B4-BE49-F238E27FC236}">
                <a16:creationId xmlns:a16="http://schemas.microsoft.com/office/drawing/2014/main" id="{CF097096-10C5-97E8-B5AA-DF7718ACA2C2}"/>
              </a:ext>
            </a:extLst>
          </p:cNvPr>
          <p:cNvSpPr txBox="1"/>
          <p:nvPr/>
        </p:nvSpPr>
        <p:spPr>
          <a:xfrm>
            <a:off x="2502439" y="2967335"/>
            <a:ext cx="7187119" cy="1477328"/>
          </a:xfrm>
          <a:prstGeom prst="rect">
            <a:avLst/>
          </a:prstGeom>
          <a:noFill/>
        </p:spPr>
        <p:txBody>
          <a:bodyPr wrap="square">
            <a:spAutoFit/>
          </a:bodyPr>
          <a:lstStyle/>
          <a:p>
            <a:pPr algn="just"/>
            <a:r>
              <a:rPr lang="es-ES">
                <a:latin typeface="Congenial" panose="02000503040000020004" pitchFamily="2" charset="0"/>
              </a:rPr>
              <a:t>Las personas que trabajan como repartidores en moto en Medellín y no están afiliadas a una Administradora de Riesgos Laborales (ARL) no tienen cobertura de seguro laboral mientras realizan su trabajo, siendo este tipo de vehículos los más afectados en siniestros viales presentados en la ciudad.</a:t>
            </a:r>
            <a:endParaRPr lang="es-CO" dirty="0">
              <a:latin typeface="Congenial" panose="02000503040000020004" pitchFamily="2" charset="0"/>
            </a:endParaRPr>
          </a:p>
        </p:txBody>
      </p:sp>
      <p:pic>
        <p:nvPicPr>
          <p:cNvPr id="2050" name="Picture 2" descr="Motorbike - Free transport icons">
            <a:extLst>
              <a:ext uri="{FF2B5EF4-FFF2-40B4-BE49-F238E27FC236}">
                <a16:creationId xmlns:a16="http://schemas.microsoft.com/office/drawing/2014/main" id="{5A6E987D-9391-CFC3-F53B-19CB043C579C}"/>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62356" y="4444663"/>
            <a:ext cx="2539618" cy="253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828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C66B56F-18EF-D651-A61C-4FB6A495C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32" y="522514"/>
            <a:ext cx="1884784" cy="76054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7A2AE46-C7C7-61F7-C439-62250B6F2F6F}"/>
              </a:ext>
            </a:extLst>
          </p:cNvPr>
          <p:cNvSpPr txBox="1"/>
          <p:nvPr/>
        </p:nvSpPr>
        <p:spPr>
          <a:xfrm>
            <a:off x="4469657" y="1828800"/>
            <a:ext cx="3252682" cy="646331"/>
          </a:xfrm>
          <a:prstGeom prst="rect">
            <a:avLst/>
          </a:prstGeom>
          <a:noFill/>
        </p:spPr>
        <p:txBody>
          <a:bodyPr wrap="square" rtlCol="0">
            <a:spAutoFit/>
          </a:bodyPr>
          <a:lstStyle/>
          <a:p>
            <a:r>
              <a:rPr lang="es-ES" sz="3600" dirty="0">
                <a:solidFill>
                  <a:srgbClr val="45C3D5"/>
                </a:solidFill>
                <a:latin typeface="Congenial" panose="020F0502020204030204" pitchFamily="2" charset="0"/>
              </a:rPr>
              <a:t>Planteamiento</a:t>
            </a:r>
            <a:endParaRPr lang="es-CO" sz="3600" dirty="0">
              <a:solidFill>
                <a:srgbClr val="45C3D5"/>
              </a:solidFill>
              <a:latin typeface="Congenial" panose="020F0502020204030204" pitchFamily="2" charset="0"/>
            </a:endParaRPr>
          </a:p>
        </p:txBody>
      </p:sp>
      <p:sp>
        <p:nvSpPr>
          <p:cNvPr id="8" name="CuadroTexto 7">
            <a:extLst>
              <a:ext uri="{FF2B5EF4-FFF2-40B4-BE49-F238E27FC236}">
                <a16:creationId xmlns:a16="http://schemas.microsoft.com/office/drawing/2014/main" id="{CF097096-10C5-97E8-B5AA-DF7718ACA2C2}"/>
              </a:ext>
            </a:extLst>
          </p:cNvPr>
          <p:cNvSpPr txBox="1"/>
          <p:nvPr/>
        </p:nvSpPr>
        <p:spPr>
          <a:xfrm>
            <a:off x="2502439" y="2967335"/>
            <a:ext cx="7187119" cy="923330"/>
          </a:xfrm>
          <a:prstGeom prst="rect">
            <a:avLst/>
          </a:prstGeom>
          <a:noFill/>
        </p:spPr>
        <p:txBody>
          <a:bodyPr wrap="square">
            <a:spAutoFit/>
          </a:bodyPr>
          <a:lstStyle/>
          <a:p>
            <a:pPr algn="just"/>
            <a:r>
              <a:rPr lang="es-ES" dirty="0">
                <a:latin typeface="Congenial" panose="02000503040000020004" pitchFamily="2" charset="0"/>
              </a:rPr>
              <a:t>Se sugiere implementar una póliza de seguro con tarifas dinámicas para aquellas personas que realicen este tipo de trabajo, ajustando el precio según la hora y la zona en la que operen habitualmente.</a:t>
            </a:r>
            <a:endParaRPr lang="es-CO" dirty="0">
              <a:latin typeface="Congenial" panose="02000503040000020004" pitchFamily="2" charset="0"/>
            </a:endParaRPr>
          </a:p>
        </p:txBody>
      </p:sp>
      <p:pic>
        <p:nvPicPr>
          <p:cNvPr id="3074" name="Picture 2" descr="Etiqueta de precio - Iconos gratis de comercio y compras">
            <a:extLst>
              <a:ext uri="{FF2B5EF4-FFF2-40B4-BE49-F238E27FC236}">
                <a16:creationId xmlns:a16="http://schemas.microsoft.com/office/drawing/2014/main" id="{7BFAE794-D3E2-4EAC-B93B-CF5A02326AC6}"/>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98341" y="4793609"/>
            <a:ext cx="1778466" cy="1778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239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C66B56F-18EF-D651-A61C-4FB6A495C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32" y="522514"/>
            <a:ext cx="1884784" cy="76054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7A2AE46-C7C7-61F7-C439-62250B6F2F6F}"/>
              </a:ext>
            </a:extLst>
          </p:cNvPr>
          <p:cNvSpPr txBox="1"/>
          <p:nvPr/>
        </p:nvSpPr>
        <p:spPr>
          <a:xfrm>
            <a:off x="3544907" y="1828800"/>
            <a:ext cx="5018292" cy="646331"/>
          </a:xfrm>
          <a:prstGeom prst="rect">
            <a:avLst/>
          </a:prstGeom>
          <a:noFill/>
        </p:spPr>
        <p:txBody>
          <a:bodyPr wrap="square" rtlCol="0">
            <a:spAutoFit/>
          </a:bodyPr>
          <a:lstStyle/>
          <a:p>
            <a:r>
              <a:rPr lang="es-ES" sz="3600" dirty="0">
                <a:solidFill>
                  <a:srgbClr val="45C3D5"/>
                </a:solidFill>
                <a:latin typeface="Congenial" panose="020F0502020204030204" pitchFamily="2" charset="0"/>
              </a:rPr>
              <a:t>Indicadores de Gestión</a:t>
            </a:r>
            <a:endParaRPr lang="es-CO" sz="3600" dirty="0">
              <a:solidFill>
                <a:srgbClr val="45C3D5"/>
              </a:solidFill>
              <a:latin typeface="Congenial" panose="020F0502020204030204" pitchFamily="2" charset="0"/>
            </a:endParaRPr>
          </a:p>
        </p:txBody>
      </p:sp>
      <p:sp>
        <p:nvSpPr>
          <p:cNvPr id="8" name="CuadroTexto 7">
            <a:extLst>
              <a:ext uri="{FF2B5EF4-FFF2-40B4-BE49-F238E27FC236}">
                <a16:creationId xmlns:a16="http://schemas.microsoft.com/office/drawing/2014/main" id="{CF097096-10C5-97E8-B5AA-DF7718ACA2C2}"/>
              </a:ext>
            </a:extLst>
          </p:cNvPr>
          <p:cNvSpPr txBox="1"/>
          <p:nvPr/>
        </p:nvSpPr>
        <p:spPr>
          <a:xfrm>
            <a:off x="2405264" y="3074349"/>
            <a:ext cx="2279286" cy="369332"/>
          </a:xfrm>
          <a:prstGeom prst="rect">
            <a:avLst/>
          </a:prstGeom>
          <a:noFill/>
        </p:spPr>
        <p:txBody>
          <a:bodyPr wrap="square">
            <a:spAutoFit/>
          </a:bodyPr>
          <a:lstStyle/>
          <a:p>
            <a:pPr algn="just"/>
            <a:r>
              <a:rPr lang="es-ES" dirty="0">
                <a:solidFill>
                  <a:srgbClr val="45C3D5"/>
                </a:solidFill>
                <a:latin typeface="Congenial" panose="02000503040000020004" pitchFamily="2" charset="0"/>
              </a:rPr>
              <a:t>Índice de Severidad</a:t>
            </a:r>
            <a:endParaRPr lang="es-CO" dirty="0">
              <a:solidFill>
                <a:srgbClr val="45C3D5"/>
              </a:solidFill>
              <a:latin typeface="Congenial" panose="02000503040000020004" pitchFamily="2" charset="0"/>
            </a:endParaRPr>
          </a:p>
        </p:txBody>
      </p:sp>
      <p:sp>
        <p:nvSpPr>
          <p:cNvPr id="2" name="CuadroTexto 1">
            <a:extLst>
              <a:ext uri="{FF2B5EF4-FFF2-40B4-BE49-F238E27FC236}">
                <a16:creationId xmlns:a16="http://schemas.microsoft.com/office/drawing/2014/main" id="{A94C4818-E07B-F3EE-129C-D31A85135D84}"/>
              </a:ext>
            </a:extLst>
          </p:cNvPr>
          <p:cNvSpPr txBox="1"/>
          <p:nvPr/>
        </p:nvSpPr>
        <p:spPr>
          <a:xfrm>
            <a:off x="7350011" y="3074349"/>
            <a:ext cx="2426375" cy="369332"/>
          </a:xfrm>
          <a:prstGeom prst="rect">
            <a:avLst/>
          </a:prstGeom>
          <a:noFill/>
        </p:spPr>
        <p:txBody>
          <a:bodyPr wrap="square">
            <a:spAutoFit/>
          </a:bodyPr>
          <a:lstStyle/>
          <a:p>
            <a:pPr algn="just"/>
            <a:r>
              <a:rPr lang="es-ES" dirty="0">
                <a:solidFill>
                  <a:srgbClr val="45C3D5"/>
                </a:solidFill>
                <a:latin typeface="Congenial" panose="02000503040000020004" pitchFamily="2" charset="0"/>
              </a:rPr>
              <a:t>Frecuencia Temporal</a:t>
            </a:r>
            <a:endParaRPr lang="es-CO" dirty="0">
              <a:solidFill>
                <a:srgbClr val="45C3D5"/>
              </a:solidFill>
              <a:latin typeface="Congenial" panose="02000503040000020004" pitchFamily="2" charset="0"/>
            </a:endParaRPr>
          </a:p>
        </p:txBody>
      </p:sp>
      <p:sp>
        <p:nvSpPr>
          <p:cNvPr id="3" name="CuadroTexto 2">
            <a:extLst>
              <a:ext uri="{FF2B5EF4-FFF2-40B4-BE49-F238E27FC236}">
                <a16:creationId xmlns:a16="http://schemas.microsoft.com/office/drawing/2014/main" id="{060FA152-C672-EF1D-6125-F649744E97CD}"/>
              </a:ext>
            </a:extLst>
          </p:cNvPr>
          <p:cNvSpPr txBox="1"/>
          <p:nvPr/>
        </p:nvSpPr>
        <p:spPr>
          <a:xfrm>
            <a:off x="1924085" y="3967371"/>
            <a:ext cx="3241644" cy="830997"/>
          </a:xfrm>
          <a:prstGeom prst="rect">
            <a:avLst/>
          </a:prstGeom>
          <a:noFill/>
        </p:spPr>
        <p:txBody>
          <a:bodyPr wrap="square">
            <a:spAutoFit/>
          </a:bodyPr>
          <a:lstStyle/>
          <a:p>
            <a:pPr algn="ctr"/>
            <a:r>
              <a:rPr lang="es-ES" sz="1600" dirty="0">
                <a:latin typeface="Congenial" panose="02000503040000020004" pitchFamily="2" charset="0"/>
              </a:rPr>
              <a:t>¿Cuáles son las zonas de Medellín con más fatalidad respecto a los siniestros viales?</a:t>
            </a:r>
            <a:endParaRPr lang="es-CO" sz="1600" dirty="0">
              <a:latin typeface="Congenial" panose="02000503040000020004" pitchFamily="2" charset="0"/>
            </a:endParaRPr>
          </a:p>
        </p:txBody>
      </p:sp>
      <p:sp>
        <p:nvSpPr>
          <p:cNvPr id="4" name="CuadroTexto 3">
            <a:extLst>
              <a:ext uri="{FF2B5EF4-FFF2-40B4-BE49-F238E27FC236}">
                <a16:creationId xmlns:a16="http://schemas.microsoft.com/office/drawing/2014/main" id="{774B8B23-7BA0-6679-DF3D-3B66ECB21D0A}"/>
              </a:ext>
            </a:extLst>
          </p:cNvPr>
          <p:cNvSpPr txBox="1"/>
          <p:nvPr/>
        </p:nvSpPr>
        <p:spPr>
          <a:xfrm>
            <a:off x="6736738" y="4093098"/>
            <a:ext cx="3652919" cy="584775"/>
          </a:xfrm>
          <a:prstGeom prst="rect">
            <a:avLst/>
          </a:prstGeom>
          <a:noFill/>
        </p:spPr>
        <p:txBody>
          <a:bodyPr wrap="square">
            <a:spAutoFit/>
          </a:bodyPr>
          <a:lstStyle/>
          <a:p>
            <a:pPr algn="ctr"/>
            <a:r>
              <a:rPr lang="es-ES" sz="1600" dirty="0">
                <a:latin typeface="Congenial" panose="02000503040000020004" pitchFamily="2" charset="0"/>
              </a:rPr>
              <a:t>¿Cuáles son las horas del día con más accidentalidad vial en Medellín?</a:t>
            </a:r>
            <a:endParaRPr lang="es-CO" sz="1600" dirty="0">
              <a:latin typeface="Congenial" panose="02000503040000020004" pitchFamily="2" charset="0"/>
            </a:endParaRPr>
          </a:p>
        </p:txBody>
      </p:sp>
      <p:pic>
        <p:nvPicPr>
          <p:cNvPr id="4100" name="Picture 4" descr="Severity Icons &amp; Symbols">
            <a:extLst>
              <a:ext uri="{FF2B5EF4-FFF2-40B4-BE49-F238E27FC236}">
                <a16:creationId xmlns:a16="http://schemas.microsoft.com/office/drawing/2014/main" id="{2F51F113-7680-B5C9-24DC-FF3FF1F13B4A}"/>
              </a:ext>
            </a:extLst>
          </p:cNvPr>
          <p:cNvPicPr>
            <a:picLocks noChangeAspect="1" noChangeArrowheads="1"/>
          </p:cNvPicPr>
          <p:nvPr/>
        </p:nvPicPr>
        <p:blipFill>
          <a:blip r:embed="rId3">
            <a:duotone>
              <a:prstClr val="black"/>
              <a:srgbClr val="45C3D5">
                <a:tint val="45000"/>
                <a:satMod val="400000"/>
              </a:srgbClr>
            </a:duotone>
            <a:extLst>
              <a:ext uri="{28A0092B-C50C-407E-A947-70E740481C1C}">
                <a14:useLocalDpi xmlns:a14="http://schemas.microsoft.com/office/drawing/2010/main" val="0"/>
              </a:ext>
            </a:extLst>
          </a:blip>
          <a:srcRect/>
          <a:stretch>
            <a:fillRect/>
          </a:stretch>
        </p:blipFill>
        <p:spPr bwMode="auto">
          <a:xfrm>
            <a:off x="2935307" y="507140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ay and night - Free time and date icons">
            <a:extLst>
              <a:ext uri="{FF2B5EF4-FFF2-40B4-BE49-F238E27FC236}">
                <a16:creationId xmlns:a16="http://schemas.microsoft.com/office/drawing/2014/main" id="{1F6AB159-6052-F41E-144D-509E0EBB27BD}"/>
              </a:ext>
            </a:extLst>
          </p:cNvPr>
          <p:cNvPicPr>
            <a:picLocks noChangeAspect="1" noChangeArrowheads="1"/>
          </p:cNvPicPr>
          <p:nvPr/>
        </p:nvPicPr>
        <p:blipFill>
          <a:blip r:embed="rId4">
            <a:duotone>
              <a:prstClr val="black"/>
              <a:srgbClr val="45C3D5">
                <a:tint val="45000"/>
                <a:satMod val="400000"/>
              </a:srgbClr>
            </a:duotone>
            <a:extLst>
              <a:ext uri="{28A0092B-C50C-407E-A947-70E740481C1C}">
                <a14:useLocalDpi xmlns:a14="http://schemas.microsoft.com/office/drawing/2010/main" val="0"/>
              </a:ext>
            </a:extLst>
          </a:blip>
          <a:srcRect/>
          <a:stretch>
            <a:fillRect/>
          </a:stretch>
        </p:blipFill>
        <p:spPr bwMode="auto">
          <a:xfrm>
            <a:off x="7925385" y="5043196"/>
            <a:ext cx="1275624" cy="1275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111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C66B56F-18EF-D651-A61C-4FB6A495C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32" y="522514"/>
            <a:ext cx="1884784" cy="76054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7A2AE46-C7C7-61F7-C439-62250B6F2F6F}"/>
              </a:ext>
            </a:extLst>
          </p:cNvPr>
          <p:cNvSpPr txBox="1"/>
          <p:nvPr/>
        </p:nvSpPr>
        <p:spPr>
          <a:xfrm>
            <a:off x="4673228" y="707169"/>
            <a:ext cx="2845543" cy="646331"/>
          </a:xfrm>
          <a:prstGeom prst="rect">
            <a:avLst/>
          </a:prstGeom>
          <a:noFill/>
        </p:spPr>
        <p:txBody>
          <a:bodyPr wrap="square" rtlCol="0">
            <a:spAutoFit/>
          </a:bodyPr>
          <a:lstStyle/>
          <a:p>
            <a:r>
              <a:rPr lang="es-ES" sz="3600" dirty="0">
                <a:solidFill>
                  <a:srgbClr val="45C3D5"/>
                </a:solidFill>
                <a:latin typeface="Congenial" panose="020F0502020204030204" pitchFamily="2" charset="0"/>
              </a:rPr>
              <a:t>Arquitectura</a:t>
            </a:r>
            <a:endParaRPr lang="es-CO" sz="3600" dirty="0">
              <a:solidFill>
                <a:srgbClr val="45C3D5"/>
              </a:solidFill>
              <a:latin typeface="Congenial" panose="020F0502020204030204" pitchFamily="2" charset="0"/>
            </a:endParaRPr>
          </a:p>
        </p:txBody>
      </p:sp>
      <p:pic>
        <p:nvPicPr>
          <p:cNvPr id="3" name="Imagen 2" descr="Interfaz de usuario gráfica, Aplicación&#10;&#10;Descripción generada automáticamente">
            <a:extLst>
              <a:ext uri="{FF2B5EF4-FFF2-40B4-BE49-F238E27FC236}">
                <a16:creationId xmlns:a16="http://schemas.microsoft.com/office/drawing/2014/main" id="{AEE38ECA-7B19-30ED-DB19-B8C641F1E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514" y="1549115"/>
            <a:ext cx="9104972" cy="5187208"/>
          </a:xfrm>
          <a:prstGeom prst="rect">
            <a:avLst/>
          </a:prstGeom>
        </p:spPr>
      </p:pic>
    </p:spTree>
    <p:extLst>
      <p:ext uri="{BB962C8B-B14F-4D97-AF65-F5344CB8AC3E}">
        <p14:creationId xmlns:p14="http://schemas.microsoft.com/office/powerpoint/2010/main" val="1216820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C66B56F-18EF-D651-A61C-4FB6A495C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32" y="522514"/>
            <a:ext cx="1884784" cy="76054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7A2AE46-C7C7-61F7-C439-62250B6F2F6F}"/>
              </a:ext>
            </a:extLst>
          </p:cNvPr>
          <p:cNvSpPr txBox="1"/>
          <p:nvPr/>
        </p:nvSpPr>
        <p:spPr>
          <a:xfrm>
            <a:off x="3447037" y="1778466"/>
            <a:ext cx="5297921" cy="646331"/>
          </a:xfrm>
          <a:prstGeom prst="rect">
            <a:avLst/>
          </a:prstGeom>
          <a:noFill/>
        </p:spPr>
        <p:txBody>
          <a:bodyPr wrap="square" rtlCol="0">
            <a:spAutoFit/>
          </a:bodyPr>
          <a:lstStyle/>
          <a:p>
            <a:r>
              <a:rPr lang="es-ES" sz="3600" dirty="0">
                <a:solidFill>
                  <a:srgbClr val="45C3D5"/>
                </a:solidFill>
                <a:latin typeface="Congenial" panose="020F0502020204030204" pitchFamily="2" charset="0"/>
              </a:rPr>
              <a:t>Procesamiento de Datos</a:t>
            </a:r>
            <a:endParaRPr lang="es-CO" sz="3600" dirty="0">
              <a:solidFill>
                <a:srgbClr val="45C3D5"/>
              </a:solidFill>
              <a:latin typeface="Congenial" panose="020F0502020204030204" pitchFamily="2" charset="0"/>
            </a:endParaRPr>
          </a:p>
        </p:txBody>
      </p:sp>
      <p:sp>
        <p:nvSpPr>
          <p:cNvPr id="2" name="CuadroTexto 2">
            <a:extLst>
              <a:ext uri="{FF2B5EF4-FFF2-40B4-BE49-F238E27FC236}">
                <a16:creationId xmlns:a16="http://schemas.microsoft.com/office/drawing/2014/main" id="{86872BE9-DD74-D2EF-07CB-A1768831C228}"/>
              </a:ext>
            </a:extLst>
          </p:cNvPr>
          <p:cNvSpPr txBox="1"/>
          <p:nvPr/>
        </p:nvSpPr>
        <p:spPr>
          <a:xfrm>
            <a:off x="3829823" y="2658658"/>
            <a:ext cx="4532347" cy="2062103"/>
          </a:xfrm>
          <a:prstGeom prst="rect">
            <a:avLst/>
          </a:prstGeom>
          <a:noFill/>
        </p:spPr>
        <p:txBody>
          <a:bodyPr wrap="square">
            <a:spAutoFit/>
          </a:bodyPr>
          <a:lstStyle/>
          <a:p>
            <a:pPr algn="ctr"/>
            <a:r>
              <a:rPr lang="es-419" sz="1600" dirty="0">
                <a:latin typeface="Congenial" panose="02000503040000020004" pitchFamily="2" charset="0"/>
              </a:rPr>
              <a:t>Se realizo la extracción y procesamiento a 2 conjuntos de datos:</a:t>
            </a:r>
          </a:p>
          <a:p>
            <a:pPr algn="ctr"/>
            <a:r>
              <a:rPr lang="es-419" sz="1600" dirty="0">
                <a:latin typeface="Congenial" panose="02000503040000020004" pitchFamily="2" charset="0"/>
              </a:rPr>
              <a:t>- Accidentes de transito</a:t>
            </a:r>
          </a:p>
          <a:p>
            <a:pPr algn="ctr"/>
            <a:r>
              <a:rPr lang="es-419" sz="1600" dirty="0">
                <a:latin typeface="Congenial" panose="02000503040000020004" pitchFamily="2" charset="0"/>
              </a:rPr>
              <a:t>- Víctimas en Incidentes viales</a:t>
            </a:r>
          </a:p>
          <a:p>
            <a:pPr algn="ctr"/>
            <a:endParaRPr lang="es-419" sz="1600" dirty="0">
              <a:latin typeface="Congenial" panose="02000503040000020004" pitchFamily="2" charset="0"/>
            </a:endParaRPr>
          </a:p>
          <a:p>
            <a:pPr algn="ctr"/>
            <a:r>
              <a:rPr lang="es-419" sz="1600" dirty="0">
                <a:latin typeface="Congenial" panose="02000503040000020004" pitchFamily="2" charset="0"/>
              </a:rPr>
              <a:t>Estos datasets eran complementarios, es decir, tenían información que complementaba al otro</a:t>
            </a:r>
            <a:endParaRPr lang="es-CO" sz="1600" dirty="0">
              <a:latin typeface="Congenial" panose="02000503040000020004" pitchFamily="2" charset="0"/>
            </a:endParaRPr>
          </a:p>
        </p:txBody>
      </p:sp>
      <p:pic>
        <p:nvPicPr>
          <p:cNvPr id="3" name="Picture 2" descr="Dataset Icon Stock Illustrations – 514 Dataset Icon Stock Illustrations,  Vectors &amp; Clipart - Dreamstime">
            <a:extLst>
              <a:ext uri="{FF2B5EF4-FFF2-40B4-BE49-F238E27FC236}">
                <a16:creationId xmlns:a16="http://schemas.microsoft.com/office/drawing/2014/main" id="{8E7D2563-EB16-D133-4D36-4434EAF3C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7448" y="4620904"/>
            <a:ext cx="2237096" cy="2237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204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C66B56F-18EF-D651-A61C-4FB6A495C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32" y="522514"/>
            <a:ext cx="1884784" cy="76054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7A2AE46-C7C7-61F7-C439-62250B6F2F6F}"/>
              </a:ext>
            </a:extLst>
          </p:cNvPr>
          <p:cNvSpPr txBox="1"/>
          <p:nvPr/>
        </p:nvSpPr>
        <p:spPr>
          <a:xfrm>
            <a:off x="3447039" y="579618"/>
            <a:ext cx="5297921" cy="646331"/>
          </a:xfrm>
          <a:prstGeom prst="rect">
            <a:avLst/>
          </a:prstGeom>
          <a:noFill/>
        </p:spPr>
        <p:txBody>
          <a:bodyPr wrap="square" rtlCol="0">
            <a:spAutoFit/>
          </a:bodyPr>
          <a:lstStyle/>
          <a:p>
            <a:r>
              <a:rPr lang="es-ES" sz="3600" dirty="0">
                <a:solidFill>
                  <a:srgbClr val="45C3D5"/>
                </a:solidFill>
                <a:latin typeface="Congenial" panose="020F0502020204030204" pitchFamily="2" charset="0"/>
              </a:rPr>
              <a:t>Accidentes de transito</a:t>
            </a:r>
            <a:endParaRPr lang="es-CO" sz="3600" dirty="0">
              <a:solidFill>
                <a:srgbClr val="45C3D5"/>
              </a:solidFill>
              <a:latin typeface="Congenial" panose="020F0502020204030204" pitchFamily="2" charset="0"/>
            </a:endParaRPr>
          </a:p>
        </p:txBody>
      </p:sp>
      <p:sp>
        <p:nvSpPr>
          <p:cNvPr id="4" name="CuadroTexto 5">
            <a:extLst>
              <a:ext uri="{FF2B5EF4-FFF2-40B4-BE49-F238E27FC236}">
                <a16:creationId xmlns:a16="http://schemas.microsoft.com/office/drawing/2014/main" id="{BC11D626-30F8-0782-7355-E28DEBA8E512}"/>
              </a:ext>
            </a:extLst>
          </p:cNvPr>
          <p:cNvSpPr txBox="1"/>
          <p:nvPr/>
        </p:nvSpPr>
        <p:spPr>
          <a:xfrm>
            <a:off x="242091" y="1837487"/>
            <a:ext cx="2109226" cy="369332"/>
          </a:xfrm>
          <a:prstGeom prst="rect">
            <a:avLst/>
          </a:prstGeom>
          <a:noFill/>
        </p:spPr>
        <p:txBody>
          <a:bodyPr wrap="square" rtlCol="0">
            <a:spAutoFit/>
          </a:bodyPr>
          <a:lstStyle/>
          <a:p>
            <a:r>
              <a:rPr lang="es-ES" dirty="0">
                <a:solidFill>
                  <a:srgbClr val="45C3D5"/>
                </a:solidFill>
                <a:latin typeface="Congenial" panose="020F0502020204030204" pitchFamily="2" charset="0"/>
              </a:rPr>
              <a:t># Datos iniciales:</a:t>
            </a:r>
            <a:endParaRPr lang="es-CO" dirty="0">
              <a:solidFill>
                <a:srgbClr val="45C3D5"/>
              </a:solidFill>
              <a:latin typeface="Congenial" panose="020F0502020204030204" pitchFamily="2" charset="0"/>
            </a:endParaRPr>
          </a:p>
        </p:txBody>
      </p:sp>
      <p:sp>
        <p:nvSpPr>
          <p:cNvPr id="5" name="CuadroTexto 5">
            <a:extLst>
              <a:ext uri="{FF2B5EF4-FFF2-40B4-BE49-F238E27FC236}">
                <a16:creationId xmlns:a16="http://schemas.microsoft.com/office/drawing/2014/main" id="{9A5640C3-6547-B8DB-BE75-DBBCA0DF436C}"/>
              </a:ext>
            </a:extLst>
          </p:cNvPr>
          <p:cNvSpPr txBox="1"/>
          <p:nvPr/>
        </p:nvSpPr>
        <p:spPr>
          <a:xfrm>
            <a:off x="242090" y="2206819"/>
            <a:ext cx="2109226" cy="369332"/>
          </a:xfrm>
          <a:prstGeom prst="rect">
            <a:avLst/>
          </a:prstGeom>
          <a:noFill/>
        </p:spPr>
        <p:txBody>
          <a:bodyPr wrap="square" rtlCol="0">
            <a:spAutoFit/>
          </a:bodyPr>
          <a:lstStyle/>
          <a:p>
            <a:r>
              <a:rPr lang="es-ES" dirty="0">
                <a:solidFill>
                  <a:srgbClr val="45C3D5"/>
                </a:solidFill>
                <a:latin typeface="Congenial" panose="020F0502020204030204" pitchFamily="2" charset="0"/>
              </a:rPr>
              <a:t># Datos finales:</a:t>
            </a:r>
            <a:endParaRPr lang="es-CO" dirty="0">
              <a:solidFill>
                <a:srgbClr val="45C3D5"/>
              </a:solidFill>
              <a:latin typeface="Congenial" panose="020F0502020204030204" pitchFamily="2" charset="0"/>
            </a:endParaRPr>
          </a:p>
        </p:txBody>
      </p:sp>
      <p:sp>
        <p:nvSpPr>
          <p:cNvPr id="7" name="TextBox 6">
            <a:extLst>
              <a:ext uri="{FF2B5EF4-FFF2-40B4-BE49-F238E27FC236}">
                <a16:creationId xmlns:a16="http://schemas.microsoft.com/office/drawing/2014/main" id="{BF31A842-5E72-0FFB-37BE-2A05B4E5F8F6}"/>
              </a:ext>
            </a:extLst>
          </p:cNvPr>
          <p:cNvSpPr txBox="1"/>
          <p:nvPr/>
        </p:nvSpPr>
        <p:spPr>
          <a:xfrm>
            <a:off x="2329873" y="1837487"/>
            <a:ext cx="2234332" cy="338554"/>
          </a:xfrm>
          <a:prstGeom prst="rect">
            <a:avLst/>
          </a:prstGeom>
          <a:noFill/>
        </p:spPr>
        <p:txBody>
          <a:bodyPr wrap="square" rtlCol="0">
            <a:spAutoFit/>
          </a:bodyPr>
          <a:lstStyle/>
          <a:p>
            <a:r>
              <a:rPr lang="es-CO" sz="1600" dirty="0"/>
              <a:t>315,087 registros</a:t>
            </a:r>
          </a:p>
        </p:txBody>
      </p:sp>
      <p:sp>
        <p:nvSpPr>
          <p:cNvPr id="8" name="TextBox 7">
            <a:extLst>
              <a:ext uri="{FF2B5EF4-FFF2-40B4-BE49-F238E27FC236}">
                <a16:creationId xmlns:a16="http://schemas.microsoft.com/office/drawing/2014/main" id="{DA631395-8B45-D832-7D93-3A52063FACA1}"/>
              </a:ext>
            </a:extLst>
          </p:cNvPr>
          <p:cNvSpPr txBox="1"/>
          <p:nvPr/>
        </p:nvSpPr>
        <p:spPr>
          <a:xfrm>
            <a:off x="2341244" y="2222208"/>
            <a:ext cx="2234332" cy="338554"/>
          </a:xfrm>
          <a:prstGeom prst="rect">
            <a:avLst/>
          </a:prstGeom>
          <a:noFill/>
        </p:spPr>
        <p:txBody>
          <a:bodyPr wrap="square" rtlCol="0">
            <a:spAutoFit/>
          </a:bodyPr>
          <a:lstStyle/>
          <a:p>
            <a:r>
              <a:rPr lang="es-CO" sz="1600" dirty="0"/>
              <a:t>315,075 registros</a:t>
            </a:r>
          </a:p>
        </p:txBody>
      </p:sp>
      <p:sp>
        <p:nvSpPr>
          <p:cNvPr id="9" name="CuadroTexto 5">
            <a:extLst>
              <a:ext uri="{FF2B5EF4-FFF2-40B4-BE49-F238E27FC236}">
                <a16:creationId xmlns:a16="http://schemas.microsoft.com/office/drawing/2014/main" id="{657DF148-47AC-39A5-C794-72D4A104219E}"/>
              </a:ext>
            </a:extLst>
          </p:cNvPr>
          <p:cNvSpPr txBox="1"/>
          <p:nvPr/>
        </p:nvSpPr>
        <p:spPr>
          <a:xfrm>
            <a:off x="220647" y="3244334"/>
            <a:ext cx="2109226" cy="369332"/>
          </a:xfrm>
          <a:prstGeom prst="rect">
            <a:avLst/>
          </a:prstGeom>
          <a:noFill/>
        </p:spPr>
        <p:txBody>
          <a:bodyPr wrap="square" rtlCol="0">
            <a:spAutoFit/>
          </a:bodyPr>
          <a:lstStyle/>
          <a:p>
            <a:r>
              <a:rPr lang="es-ES" dirty="0">
                <a:solidFill>
                  <a:srgbClr val="45C3D5"/>
                </a:solidFill>
                <a:latin typeface="Congenial" panose="020F0502020204030204" pitchFamily="2" charset="0"/>
              </a:rPr>
              <a:t># Variables:</a:t>
            </a:r>
            <a:endParaRPr lang="es-CO" dirty="0">
              <a:solidFill>
                <a:srgbClr val="45C3D5"/>
              </a:solidFill>
              <a:latin typeface="Congenial" panose="020F0502020204030204" pitchFamily="2" charset="0"/>
            </a:endParaRPr>
          </a:p>
        </p:txBody>
      </p:sp>
      <p:sp>
        <p:nvSpPr>
          <p:cNvPr id="10" name="TextBox 9">
            <a:extLst>
              <a:ext uri="{FF2B5EF4-FFF2-40B4-BE49-F238E27FC236}">
                <a16:creationId xmlns:a16="http://schemas.microsoft.com/office/drawing/2014/main" id="{CEF0129F-2239-79D0-66AD-E742B44E785D}"/>
              </a:ext>
            </a:extLst>
          </p:cNvPr>
          <p:cNvSpPr txBox="1"/>
          <p:nvPr/>
        </p:nvSpPr>
        <p:spPr>
          <a:xfrm>
            <a:off x="291758" y="3613666"/>
            <a:ext cx="3434082" cy="3046988"/>
          </a:xfrm>
          <a:prstGeom prst="rect">
            <a:avLst/>
          </a:prstGeom>
          <a:noFill/>
        </p:spPr>
        <p:txBody>
          <a:bodyPr wrap="square" rtlCol="0">
            <a:spAutoFit/>
          </a:bodyPr>
          <a:lstStyle/>
          <a:p>
            <a:pPr marL="285750" indent="-285750">
              <a:buFont typeface="Arial" panose="020B0604020202020204" pitchFamily="34" charset="0"/>
              <a:buChar char="•"/>
            </a:pPr>
            <a:r>
              <a:rPr lang="es-CO" sz="1600" dirty="0">
                <a:solidFill>
                  <a:schemeClr val="accent2">
                    <a:lumMod val="75000"/>
                  </a:schemeClr>
                </a:solidFill>
              </a:rPr>
              <a:t>BARRIO</a:t>
            </a:r>
          </a:p>
          <a:p>
            <a:pPr marL="285750" indent="-285750">
              <a:buFont typeface="Arial" panose="020B0604020202020204" pitchFamily="34" charset="0"/>
              <a:buChar char="•"/>
            </a:pPr>
            <a:r>
              <a:rPr lang="es-CO" sz="1600" dirty="0">
                <a:solidFill>
                  <a:schemeClr val="accent2">
                    <a:lumMod val="75000"/>
                  </a:schemeClr>
                </a:solidFill>
              </a:rPr>
              <a:t>COMUNA</a:t>
            </a:r>
          </a:p>
          <a:p>
            <a:pPr marL="285750" indent="-285750">
              <a:buFont typeface="Arial" panose="020B0604020202020204" pitchFamily="34" charset="0"/>
              <a:buChar char="•"/>
            </a:pPr>
            <a:r>
              <a:rPr lang="es-CO" sz="1600" dirty="0">
                <a:solidFill>
                  <a:schemeClr val="accent2">
                    <a:lumMod val="75000"/>
                  </a:schemeClr>
                </a:solidFill>
              </a:rPr>
              <a:t>GRAVEDAD</a:t>
            </a:r>
          </a:p>
          <a:p>
            <a:pPr marL="285750" indent="-285750">
              <a:buFont typeface="Arial" panose="020B0604020202020204" pitchFamily="34" charset="0"/>
              <a:buChar char="•"/>
            </a:pPr>
            <a:r>
              <a:rPr lang="es-CO" sz="1600" dirty="0">
                <a:solidFill>
                  <a:schemeClr val="accent2">
                    <a:lumMod val="75000"/>
                  </a:schemeClr>
                </a:solidFill>
              </a:rPr>
              <a:t>CLASE</a:t>
            </a:r>
          </a:p>
          <a:p>
            <a:pPr marL="285750" indent="-285750">
              <a:buFont typeface="Arial" panose="020B0604020202020204" pitchFamily="34" charset="0"/>
              <a:buChar char="•"/>
            </a:pPr>
            <a:r>
              <a:rPr lang="es-CO" sz="1600" dirty="0">
                <a:solidFill>
                  <a:schemeClr val="accent2">
                    <a:lumMod val="75000"/>
                  </a:schemeClr>
                </a:solidFill>
              </a:rPr>
              <a:t>DISENO</a:t>
            </a:r>
          </a:p>
          <a:p>
            <a:pPr marL="285750" indent="-285750">
              <a:buFont typeface="Arial" panose="020B0604020202020204" pitchFamily="34" charset="0"/>
              <a:buChar char="•"/>
            </a:pPr>
            <a:r>
              <a:rPr lang="es-CO" sz="1600" dirty="0">
                <a:solidFill>
                  <a:schemeClr val="accent2">
                    <a:lumMod val="75000"/>
                  </a:schemeClr>
                </a:solidFill>
              </a:rPr>
              <a:t>LATITUD</a:t>
            </a:r>
          </a:p>
          <a:p>
            <a:pPr marL="285750" indent="-285750">
              <a:buFont typeface="Arial" panose="020B0604020202020204" pitchFamily="34" charset="0"/>
              <a:buChar char="•"/>
            </a:pPr>
            <a:r>
              <a:rPr lang="es-CO" sz="1600" dirty="0">
                <a:solidFill>
                  <a:schemeClr val="accent2">
                    <a:lumMod val="75000"/>
                  </a:schemeClr>
                </a:solidFill>
              </a:rPr>
              <a:t>LONGITUD</a:t>
            </a:r>
          </a:p>
          <a:p>
            <a:pPr marL="285750" indent="-285750">
              <a:buFont typeface="Arial" panose="020B0604020202020204" pitchFamily="34" charset="0"/>
              <a:buChar char="•"/>
            </a:pPr>
            <a:r>
              <a:rPr lang="es-CO" sz="1600" dirty="0">
                <a:solidFill>
                  <a:schemeClr val="accent2">
                    <a:lumMod val="75000"/>
                  </a:schemeClr>
                </a:solidFill>
              </a:rPr>
              <a:t>FECHA</a:t>
            </a:r>
          </a:p>
          <a:p>
            <a:pPr marL="285750" indent="-285750">
              <a:buFont typeface="Arial" panose="020B0604020202020204" pitchFamily="34" charset="0"/>
              <a:buChar char="•"/>
            </a:pPr>
            <a:r>
              <a:rPr lang="es-CO" sz="1600" dirty="0">
                <a:solidFill>
                  <a:schemeClr val="accent2">
                    <a:lumMod val="75000"/>
                  </a:schemeClr>
                </a:solidFill>
              </a:rPr>
              <a:t>HORA</a:t>
            </a:r>
          </a:p>
          <a:p>
            <a:pPr marL="285750" indent="-285750">
              <a:buFont typeface="Arial" panose="020B0604020202020204" pitchFamily="34" charset="0"/>
              <a:buChar char="•"/>
            </a:pPr>
            <a:r>
              <a:rPr lang="es-CO" sz="1600" dirty="0">
                <a:solidFill>
                  <a:schemeClr val="accent2">
                    <a:lumMod val="75000"/>
                  </a:schemeClr>
                </a:solidFill>
              </a:rPr>
              <a:t>DIA_NOMBRE</a:t>
            </a:r>
          </a:p>
          <a:p>
            <a:pPr marL="285750" indent="-285750">
              <a:buFont typeface="Arial" panose="020B0604020202020204" pitchFamily="34" charset="0"/>
              <a:buChar char="•"/>
            </a:pPr>
            <a:r>
              <a:rPr lang="es-CO" sz="1600" dirty="0">
                <a:solidFill>
                  <a:schemeClr val="accent2">
                    <a:lumMod val="75000"/>
                  </a:schemeClr>
                </a:solidFill>
              </a:rPr>
              <a:t>MES_NOMBRE</a:t>
            </a:r>
          </a:p>
          <a:p>
            <a:pPr marL="285750" indent="-285750">
              <a:buFont typeface="Arial" panose="020B0604020202020204" pitchFamily="34" charset="0"/>
              <a:buChar char="•"/>
            </a:pPr>
            <a:r>
              <a:rPr lang="es-CO" sz="1600" dirty="0">
                <a:solidFill>
                  <a:schemeClr val="accent2">
                    <a:lumMod val="75000"/>
                  </a:schemeClr>
                </a:solidFill>
              </a:rPr>
              <a:t>PERIODO</a:t>
            </a:r>
          </a:p>
        </p:txBody>
      </p:sp>
      <p:sp>
        <p:nvSpPr>
          <p:cNvPr id="11" name="TextBox 10">
            <a:extLst>
              <a:ext uri="{FF2B5EF4-FFF2-40B4-BE49-F238E27FC236}">
                <a16:creationId xmlns:a16="http://schemas.microsoft.com/office/drawing/2014/main" id="{8AC9DCAE-C89B-467A-A4A3-95247604E6D1}"/>
              </a:ext>
            </a:extLst>
          </p:cNvPr>
          <p:cNvSpPr txBox="1"/>
          <p:nvPr/>
        </p:nvSpPr>
        <p:spPr>
          <a:xfrm>
            <a:off x="3447039" y="3736776"/>
            <a:ext cx="3434082" cy="2800767"/>
          </a:xfrm>
          <a:prstGeom prst="rect">
            <a:avLst/>
          </a:prstGeom>
          <a:noFill/>
        </p:spPr>
        <p:txBody>
          <a:bodyPr wrap="square" rtlCol="0">
            <a:spAutoFit/>
          </a:bodyPr>
          <a:lstStyle/>
          <a:p>
            <a:pPr marL="285750" indent="-285750">
              <a:buFont typeface="Arial" panose="020B0604020202020204" pitchFamily="34" charset="0"/>
              <a:buChar char="•"/>
            </a:pPr>
            <a:r>
              <a:rPr lang="es-CO" sz="1600" dirty="0">
                <a:solidFill>
                  <a:schemeClr val="tx2">
                    <a:lumMod val="60000"/>
                    <a:lumOff val="40000"/>
                  </a:schemeClr>
                </a:solidFill>
              </a:rPr>
              <a:t>DIA</a:t>
            </a:r>
          </a:p>
          <a:p>
            <a:pPr marL="285750" indent="-285750">
              <a:buFont typeface="Arial" panose="020B0604020202020204" pitchFamily="34" charset="0"/>
              <a:buChar char="•"/>
            </a:pPr>
            <a:r>
              <a:rPr lang="es-CO" sz="1600" dirty="0">
                <a:solidFill>
                  <a:schemeClr val="tx2">
                    <a:lumMod val="60000"/>
                    <a:lumOff val="40000"/>
                  </a:schemeClr>
                </a:solidFill>
              </a:rPr>
              <a:t>MES</a:t>
            </a:r>
          </a:p>
          <a:p>
            <a:pPr marL="285750" indent="-285750">
              <a:buFont typeface="Arial" panose="020B0604020202020204" pitchFamily="34" charset="0"/>
              <a:buChar char="•"/>
            </a:pPr>
            <a:r>
              <a:rPr lang="es-CO" sz="1600" dirty="0">
                <a:solidFill>
                  <a:schemeClr val="tx2">
                    <a:lumMod val="60000"/>
                    <a:lumOff val="40000"/>
                  </a:schemeClr>
                </a:solidFill>
              </a:rPr>
              <a:t>DIRECCION</a:t>
            </a:r>
          </a:p>
          <a:p>
            <a:pPr marL="285750" indent="-285750">
              <a:buFont typeface="Arial" panose="020B0604020202020204" pitchFamily="34" charset="0"/>
              <a:buChar char="•"/>
            </a:pPr>
            <a:r>
              <a:rPr lang="es-CO" sz="1600" dirty="0">
                <a:solidFill>
                  <a:schemeClr val="tx2">
                    <a:lumMod val="60000"/>
                    <a:lumOff val="40000"/>
                  </a:schemeClr>
                </a:solidFill>
              </a:rPr>
              <a:t>DIRECCION_ENC</a:t>
            </a:r>
          </a:p>
          <a:p>
            <a:pPr marL="285750" indent="-285750">
              <a:buFont typeface="Arial" panose="020B0604020202020204" pitchFamily="34" charset="0"/>
              <a:buChar char="•"/>
            </a:pPr>
            <a:r>
              <a:rPr lang="es-CO" sz="1600" dirty="0">
                <a:solidFill>
                  <a:schemeClr val="tx2">
                    <a:lumMod val="60000"/>
                    <a:lumOff val="40000"/>
                  </a:schemeClr>
                </a:solidFill>
              </a:rPr>
              <a:t>CBML</a:t>
            </a:r>
          </a:p>
          <a:p>
            <a:pPr marL="285750" indent="-285750">
              <a:buFont typeface="Arial" panose="020B0604020202020204" pitchFamily="34" charset="0"/>
              <a:buChar char="•"/>
            </a:pPr>
            <a:r>
              <a:rPr lang="es-CO" sz="1600" dirty="0">
                <a:solidFill>
                  <a:schemeClr val="tx2">
                    <a:lumMod val="60000"/>
                    <a:lumOff val="40000"/>
                  </a:schemeClr>
                </a:solidFill>
              </a:rPr>
              <a:t>OBJECTID</a:t>
            </a:r>
          </a:p>
          <a:p>
            <a:pPr marL="285750" indent="-285750">
              <a:buFont typeface="Arial" panose="020B0604020202020204" pitchFamily="34" charset="0"/>
              <a:buChar char="•"/>
            </a:pPr>
            <a:r>
              <a:rPr lang="es-CO" sz="1600" dirty="0">
                <a:solidFill>
                  <a:schemeClr val="tx2">
                    <a:lumMod val="60000"/>
                    <a:lumOff val="40000"/>
                  </a:schemeClr>
                </a:solidFill>
              </a:rPr>
              <a:t>RADICADO</a:t>
            </a:r>
          </a:p>
          <a:p>
            <a:pPr marL="285750" indent="-285750">
              <a:buFont typeface="Arial" panose="020B0604020202020204" pitchFamily="34" charset="0"/>
              <a:buChar char="•"/>
            </a:pPr>
            <a:r>
              <a:rPr lang="es-CO" sz="1600" dirty="0">
                <a:solidFill>
                  <a:schemeClr val="tx2">
                    <a:lumMod val="60000"/>
                    <a:lumOff val="40000"/>
                  </a:schemeClr>
                </a:solidFill>
              </a:rPr>
              <a:t>Shape</a:t>
            </a:r>
          </a:p>
          <a:p>
            <a:pPr marL="285750" indent="-285750">
              <a:buFont typeface="Arial" panose="020B0604020202020204" pitchFamily="34" charset="0"/>
              <a:buChar char="•"/>
            </a:pPr>
            <a:r>
              <a:rPr lang="es-CO" sz="1600" dirty="0">
                <a:solidFill>
                  <a:schemeClr val="tx2">
                    <a:lumMod val="60000"/>
                    <a:lumOff val="40000"/>
                  </a:schemeClr>
                </a:solidFill>
              </a:rPr>
              <a:t>TIPO_GEOCOD</a:t>
            </a:r>
          </a:p>
          <a:p>
            <a:pPr marL="285750" indent="-285750">
              <a:buFont typeface="Arial" panose="020B0604020202020204" pitchFamily="34" charset="0"/>
              <a:buChar char="•"/>
            </a:pPr>
            <a:r>
              <a:rPr lang="es-CO" sz="1600" dirty="0">
                <a:solidFill>
                  <a:schemeClr val="tx2">
                    <a:lumMod val="60000"/>
                    <a:lumOff val="40000"/>
                  </a:schemeClr>
                </a:solidFill>
              </a:rPr>
              <a:t>X_MAGNAMED</a:t>
            </a:r>
          </a:p>
          <a:p>
            <a:pPr marL="285750" indent="-285750">
              <a:buFont typeface="Arial" panose="020B0604020202020204" pitchFamily="34" charset="0"/>
              <a:buChar char="•"/>
            </a:pPr>
            <a:r>
              <a:rPr lang="es-CO" sz="1600" dirty="0">
                <a:solidFill>
                  <a:schemeClr val="tx2">
                    <a:lumMod val="60000"/>
                    <a:lumOff val="40000"/>
                  </a:schemeClr>
                </a:solidFill>
              </a:rPr>
              <a:t>Y_MAGNAMED</a:t>
            </a:r>
          </a:p>
        </p:txBody>
      </p:sp>
      <p:pic>
        <p:nvPicPr>
          <p:cNvPr id="13" name="Picture 12">
            <a:extLst>
              <a:ext uri="{FF2B5EF4-FFF2-40B4-BE49-F238E27FC236}">
                <a16:creationId xmlns:a16="http://schemas.microsoft.com/office/drawing/2014/main" id="{C666028E-E5E6-2C11-BD43-342FF98CDCE5}"/>
              </a:ext>
            </a:extLst>
          </p:cNvPr>
          <p:cNvPicPr>
            <a:picLocks noChangeAspect="1"/>
          </p:cNvPicPr>
          <p:nvPr/>
        </p:nvPicPr>
        <p:blipFill>
          <a:blip r:embed="rId3"/>
          <a:stretch>
            <a:fillRect/>
          </a:stretch>
        </p:blipFill>
        <p:spPr>
          <a:xfrm>
            <a:off x="5863434" y="1660326"/>
            <a:ext cx="6086475" cy="4152900"/>
          </a:xfrm>
          <a:prstGeom prst="rect">
            <a:avLst/>
          </a:prstGeom>
        </p:spPr>
      </p:pic>
    </p:spTree>
    <p:extLst>
      <p:ext uri="{BB962C8B-B14F-4D97-AF65-F5344CB8AC3E}">
        <p14:creationId xmlns:p14="http://schemas.microsoft.com/office/powerpoint/2010/main" val="95534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33" name="Group 103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34" name="Freeform: Shape 103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1" name="Rectangle 104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Isosceles Triangle 103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blue and black logo&#10;&#10;Description automatically generated">
            <a:extLst>
              <a:ext uri="{FF2B5EF4-FFF2-40B4-BE49-F238E27FC236}">
                <a16:creationId xmlns:a16="http://schemas.microsoft.com/office/drawing/2014/main" id="{1C66B56F-18EF-D651-A61C-4FB6A495C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262" y="779160"/>
            <a:ext cx="1758652" cy="70964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7A2AE46-C7C7-61F7-C439-62250B6F2F6F}"/>
              </a:ext>
            </a:extLst>
          </p:cNvPr>
          <p:cNvSpPr txBox="1"/>
          <p:nvPr/>
        </p:nvSpPr>
        <p:spPr>
          <a:xfrm>
            <a:off x="3113414" y="812958"/>
            <a:ext cx="5965171" cy="603078"/>
          </a:xfrm>
          <a:prstGeom prst="rect">
            <a:avLst/>
          </a:prstGeom>
          <a:noFill/>
        </p:spPr>
        <p:txBody>
          <a:bodyPr wrap="square" rtlCol="0">
            <a:spAutoFit/>
          </a:bodyPr>
          <a:lstStyle/>
          <a:p>
            <a:pPr defTabSz="850392">
              <a:spcAft>
                <a:spcPts val="600"/>
              </a:spcAft>
            </a:pPr>
            <a:r>
              <a:rPr lang="es-ES" sz="3348" kern="1200">
                <a:solidFill>
                  <a:srgbClr val="45C3D5"/>
                </a:solidFill>
                <a:latin typeface="Congenial" panose="020F0502020204030204" pitchFamily="2" charset="0"/>
                <a:ea typeface="+mn-ea"/>
                <a:cs typeface="+mn-cs"/>
              </a:rPr>
              <a:t>Víctimas en Incidentes viales</a:t>
            </a:r>
            <a:endParaRPr lang="es-CO" sz="3600">
              <a:solidFill>
                <a:srgbClr val="45C3D5"/>
              </a:solidFill>
              <a:latin typeface="Congenial" panose="020F0502020204030204" pitchFamily="2" charset="0"/>
            </a:endParaRPr>
          </a:p>
        </p:txBody>
      </p:sp>
      <p:sp>
        <p:nvSpPr>
          <p:cNvPr id="4" name="CuadroTexto 5">
            <a:extLst>
              <a:ext uri="{FF2B5EF4-FFF2-40B4-BE49-F238E27FC236}">
                <a16:creationId xmlns:a16="http://schemas.microsoft.com/office/drawing/2014/main" id="{BC11D626-30F8-0782-7355-E28DEBA8E512}"/>
              </a:ext>
            </a:extLst>
          </p:cNvPr>
          <p:cNvSpPr txBox="1"/>
          <p:nvPr/>
        </p:nvSpPr>
        <p:spPr>
          <a:xfrm>
            <a:off x="643238" y="2128463"/>
            <a:ext cx="1968074" cy="369332"/>
          </a:xfrm>
          <a:prstGeom prst="rect">
            <a:avLst/>
          </a:prstGeom>
          <a:noFill/>
        </p:spPr>
        <p:txBody>
          <a:bodyPr wrap="square" rtlCol="0">
            <a:spAutoFit/>
          </a:bodyPr>
          <a:lstStyle/>
          <a:p>
            <a:pPr defTabSz="850392">
              <a:spcAft>
                <a:spcPts val="600"/>
              </a:spcAft>
            </a:pPr>
            <a:r>
              <a:rPr lang="es-ES" kern="1200" dirty="0">
                <a:solidFill>
                  <a:srgbClr val="45C3D5"/>
                </a:solidFill>
                <a:latin typeface="Congenial" panose="020F0502020204030204" pitchFamily="2" charset="0"/>
                <a:ea typeface="+mn-ea"/>
                <a:cs typeface="+mn-cs"/>
              </a:rPr>
              <a:t># Datos iniciales:</a:t>
            </a:r>
            <a:endParaRPr lang="es-CO" sz="2000" dirty="0">
              <a:solidFill>
                <a:srgbClr val="45C3D5"/>
              </a:solidFill>
              <a:latin typeface="Congenial" panose="020F0502020204030204" pitchFamily="2" charset="0"/>
            </a:endParaRPr>
          </a:p>
        </p:txBody>
      </p:sp>
      <p:sp>
        <p:nvSpPr>
          <p:cNvPr id="5" name="CuadroTexto 5">
            <a:extLst>
              <a:ext uri="{FF2B5EF4-FFF2-40B4-BE49-F238E27FC236}">
                <a16:creationId xmlns:a16="http://schemas.microsoft.com/office/drawing/2014/main" id="{9A5640C3-6547-B8DB-BE75-DBBCA0DF436C}"/>
              </a:ext>
            </a:extLst>
          </p:cNvPr>
          <p:cNvSpPr txBox="1"/>
          <p:nvPr/>
        </p:nvSpPr>
        <p:spPr>
          <a:xfrm>
            <a:off x="643237" y="2473079"/>
            <a:ext cx="1968074" cy="369332"/>
          </a:xfrm>
          <a:prstGeom prst="rect">
            <a:avLst/>
          </a:prstGeom>
          <a:noFill/>
        </p:spPr>
        <p:txBody>
          <a:bodyPr wrap="square" rtlCol="0">
            <a:spAutoFit/>
          </a:bodyPr>
          <a:lstStyle/>
          <a:p>
            <a:pPr defTabSz="850392">
              <a:spcAft>
                <a:spcPts val="600"/>
              </a:spcAft>
            </a:pPr>
            <a:r>
              <a:rPr lang="es-ES" kern="1200" dirty="0">
                <a:solidFill>
                  <a:srgbClr val="45C3D5"/>
                </a:solidFill>
                <a:latin typeface="Congenial" panose="020F0502020204030204" pitchFamily="2" charset="0"/>
                <a:ea typeface="+mn-ea"/>
                <a:cs typeface="+mn-cs"/>
              </a:rPr>
              <a:t># Datos finales:</a:t>
            </a:r>
            <a:endParaRPr lang="es-CO" sz="2000" dirty="0">
              <a:solidFill>
                <a:srgbClr val="45C3D5"/>
              </a:solidFill>
              <a:latin typeface="Congenial" panose="020F0502020204030204" pitchFamily="2" charset="0"/>
            </a:endParaRPr>
          </a:p>
        </p:txBody>
      </p:sp>
      <p:sp>
        <p:nvSpPr>
          <p:cNvPr id="7" name="TextBox 6">
            <a:extLst>
              <a:ext uri="{FF2B5EF4-FFF2-40B4-BE49-F238E27FC236}">
                <a16:creationId xmlns:a16="http://schemas.microsoft.com/office/drawing/2014/main" id="{BF31A842-5E72-0FFB-37BE-2A05B4E5F8F6}"/>
              </a:ext>
            </a:extLst>
          </p:cNvPr>
          <p:cNvSpPr txBox="1"/>
          <p:nvPr/>
        </p:nvSpPr>
        <p:spPr>
          <a:xfrm>
            <a:off x="2591303" y="2128463"/>
            <a:ext cx="2084808" cy="321306"/>
          </a:xfrm>
          <a:prstGeom prst="rect">
            <a:avLst/>
          </a:prstGeom>
          <a:noFill/>
        </p:spPr>
        <p:txBody>
          <a:bodyPr wrap="square" rtlCol="0">
            <a:spAutoFit/>
          </a:bodyPr>
          <a:lstStyle/>
          <a:p>
            <a:pPr defTabSz="850392">
              <a:spcAft>
                <a:spcPts val="600"/>
              </a:spcAft>
            </a:pPr>
            <a:r>
              <a:rPr lang="es-CO" sz="1488" kern="1200">
                <a:solidFill>
                  <a:schemeClr val="tx1"/>
                </a:solidFill>
                <a:latin typeface="+mn-lt"/>
                <a:ea typeface="+mn-ea"/>
                <a:cs typeface="+mn-cs"/>
              </a:rPr>
              <a:t>1,048,317 registros</a:t>
            </a:r>
            <a:endParaRPr lang="es-CO" sz="1600"/>
          </a:p>
        </p:txBody>
      </p:sp>
      <p:sp>
        <p:nvSpPr>
          <p:cNvPr id="8" name="TextBox 7">
            <a:extLst>
              <a:ext uri="{FF2B5EF4-FFF2-40B4-BE49-F238E27FC236}">
                <a16:creationId xmlns:a16="http://schemas.microsoft.com/office/drawing/2014/main" id="{DA631395-8B45-D832-7D93-3A52063FACA1}"/>
              </a:ext>
            </a:extLst>
          </p:cNvPr>
          <p:cNvSpPr txBox="1"/>
          <p:nvPr/>
        </p:nvSpPr>
        <p:spPr>
          <a:xfrm>
            <a:off x="2601914" y="2487438"/>
            <a:ext cx="2084808" cy="321306"/>
          </a:xfrm>
          <a:prstGeom prst="rect">
            <a:avLst/>
          </a:prstGeom>
          <a:noFill/>
        </p:spPr>
        <p:txBody>
          <a:bodyPr wrap="square" rtlCol="0">
            <a:spAutoFit/>
          </a:bodyPr>
          <a:lstStyle/>
          <a:p>
            <a:pPr defTabSz="850392">
              <a:spcAft>
                <a:spcPts val="600"/>
              </a:spcAft>
            </a:pPr>
            <a:r>
              <a:rPr lang="es-CO" sz="1488" kern="1200">
                <a:solidFill>
                  <a:schemeClr val="tx1"/>
                </a:solidFill>
                <a:latin typeface="+mn-lt"/>
                <a:ea typeface="+mn-ea"/>
                <a:cs typeface="+mn-cs"/>
              </a:rPr>
              <a:t>233,220 registros</a:t>
            </a:r>
            <a:endParaRPr lang="es-CO" sz="1600"/>
          </a:p>
        </p:txBody>
      </p:sp>
      <p:sp>
        <p:nvSpPr>
          <p:cNvPr id="9" name="CuadroTexto 5">
            <a:extLst>
              <a:ext uri="{FF2B5EF4-FFF2-40B4-BE49-F238E27FC236}">
                <a16:creationId xmlns:a16="http://schemas.microsoft.com/office/drawing/2014/main" id="{657DF148-47AC-39A5-C794-72D4A104219E}"/>
              </a:ext>
            </a:extLst>
          </p:cNvPr>
          <p:cNvSpPr txBox="1"/>
          <p:nvPr/>
        </p:nvSpPr>
        <p:spPr>
          <a:xfrm>
            <a:off x="623229" y="3441162"/>
            <a:ext cx="1968074" cy="369332"/>
          </a:xfrm>
          <a:prstGeom prst="rect">
            <a:avLst/>
          </a:prstGeom>
          <a:noFill/>
        </p:spPr>
        <p:txBody>
          <a:bodyPr wrap="square" rtlCol="0">
            <a:spAutoFit/>
          </a:bodyPr>
          <a:lstStyle/>
          <a:p>
            <a:pPr defTabSz="850392">
              <a:spcAft>
                <a:spcPts val="600"/>
              </a:spcAft>
            </a:pPr>
            <a:r>
              <a:rPr lang="es-ES" kern="1200" dirty="0">
                <a:solidFill>
                  <a:srgbClr val="45C3D5"/>
                </a:solidFill>
                <a:latin typeface="Congenial" panose="020F0502020204030204" pitchFamily="2" charset="0"/>
                <a:ea typeface="+mn-ea"/>
                <a:cs typeface="+mn-cs"/>
              </a:rPr>
              <a:t># Variables:</a:t>
            </a:r>
            <a:endParaRPr lang="es-CO" sz="2000" dirty="0">
              <a:solidFill>
                <a:srgbClr val="45C3D5"/>
              </a:solidFill>
              <a:latin typeface="Congenial" panose="020F0502020204030204" pitchFamily="2" charset="0"/>
            </a:endParaRPr>
          </a:p>
        </p:txBody>
      </p:sp>
      <p:sp>
        <p:nvSpPr>
          <p:cNvPr id="10" name="TextBox 9">
            <a:extLst>
              <a:ext uri="{FF2B5EF4-FFF2-40B4-BE49-F238E27FC236}">
                <a16:creationId xmlns:a16="http://schemas.microsoft.com/office/drawing/2014/main" id="{CEF0129F-2239-79D0-66AD-E742B44E785D}"/>
              </a:ext>
            </a:extLst>
          </p:cNvPr>
          <p:cNvSpPr txBox="1"/>
          <p:nvPr/>
        </p:nvSpPr>
        <p:spPr>
          <a:xfrm>
            <a:off x="689581" y="3785778"/>
            <a:ext cx="3204270" cy="1308050"/>
          </a:xfrm>
          <a:prstGeom prst="rect">
            <a:avLst/>
          </a:prstGeom>
          <a:noFill/>
        </p:spPr>
        <p:txBody>
          <a:bodyPr wrap="square" rtlCol="0">
            <a:spAutoFit/>
          </a:bodyPr>
          <a:lstStyle/>
          <a:p>
            <a:pPr marL="265748" indent="-265748" defTabSz="850392">
              <a:spcAft>
                <a:spcPts val="600"/>
              </a:spcAft>
              <a:buFont typeface="Arial" panose="020B0604020202020204" pitchFamily="34" charset="0"/>
              <a:buChar char="•"/>
            </a:pPr>
            <a:r>
              <a:rPr lang="es-CO" sz="1600" kern="1200" dirty="0">
                <a:solidFill>
                  <a:schemeClr val="accent2">
                    <a:lumMod val="75000"/>
                  </a:schemeClr>
                </a:solidFill>
                <a:latin typeface="+mn-lt"/>
                <a:ea typeface="+mn-ea"/>
                <a:cs typeface="+mn-cs"/>
              </a:rPr>
              <a:t>Sexo</a:t>
            </a:r>
          </a:p>
          <a:p>
            <a:pPr marL="265748" indent="-265748" defTabSz="850392">
              <a:spcAft>
                <a:spcPts val="600"/>
              </a:spcAft>
              <a:buFont typeface="Arial" panose="020B0604020202020204" pitchFamily="34" charset="0"/>
              <a:buChar char="•"/>
            </a:pPr>
            <a:r>
              <a:rPr lang="es-CO" sz="1600" kern="1200" dirty="0">
                <a:solidFill>
                  <a:schemeClr val="accent2">
                    <a:lumMod val="75000"/>
                  </a:schemeClr>
                </a:solidFill>
                <a:latin typeface="+mn-lt"/>
                <a:ea typeface="+mn-ea"/>
                <a:cs typeface="+mn-cs"/>
              </a:rPr>
              <a:t>Condicion</a:t>
            </a:r>
          </a:p>
          <a:p>
            <a:pPr marL="265748" indent="-265748" defTabSz="850392">
              <a:spcAft>
                <a:spcPts val="600"/>
              </a:spcAft>
              <a:buFont typeface="Arial" panose="020B0604020202020204" pitchFamily="34" charset="0"/>
              <a:buChar char="•"/>
            </a:pPr>
            <a:r>
              <a:rPr lang="es-CO" sz="1600" kern="1200" dirty="0">
                <a:solidFill>
                  <a:schemeClr val="accent2">
                    <a:lumMod val="75000"/>
                  </a:schemeClr>
                </a:solidFill>
                <a:latin typeface="+mn-lt"/>
                <a:ea typeface="+mn-ea"/>
                <a:cs typeface="+mn-cs"/>
              </a:rPr>
              <a:t>Grupo_edad</a:t>
            </a:r>
          </a:p>
          <a:p>
            <a:pPr marL="265748" indent="-265748" defTabSz="850392">
              <a:spcAft>
                <a:spcPts val="600"/>
              </a:spcAft>
              <a:buFont typeface="Arial" panose="020B0604020202020204" pitchFamily="34" charset="0"/>
              <a:buChar char="•"/>
            </a:pPr>
            <a:r>
              <a:rPr lang="es-CO" sz="1600" kern="1200" dirty="0">
                <a:solidFill>
                  <a:schemeClr val="accent2">
                    <a:lumMod val="75000"/>
                  </a:schemeClr>
                </a:solidFill>
                <a:latin typeface="+mn-lt"/>
                <a:ea typeface="+mn-ea"/>
                <a:cs typeface="+mn-cs"/>
              </a:rPr>
              <a:t>Radicado</a:t>
            </a:r>
            <a:endParaRPr lang="es-CO" dirty="0">
              <a:solidFill>
                <a:schemeClr val="accent2">
                  <a:lumMod val="75000"/>
                </a:schemeClr>
              </a:solidFill>
            </a:endParaRPr>
          </a:p>
        </p:txBody>
      </p:sp>
      <p:sp>
        <p:nvSpPr>
          <p:cNvPr id="2" name="CuadroTexto 5">
            <a:extLst>
              <a:ext uri="{FF2B5EF4-FFF2-40B4-BE49-F238E27FC236}">
                <a16:creationId xmlns:a16="http://schemas.microsoft.com/office/drawing/2014/main" id="{11408649-24CC-09FB-8CB1-5A29C98CF517}"/>
              </a:ext>
            </a:extLst>
          </p:cNvPr>
          <p:cNvSpPr txBox="1"/>
          <p:nvPr/>
        </p:nvSpPr>
        <p:spPr>
          <a:xfrm>
            <a:off x="7119907" y="2272053"/>
            <a:ext cx="4408388" cy="369332"/>
          </a:xfrm>
          <a:prstGeom prst="rect">
            <a:avLst/>
          </a:prstGeom>
          <a:noFill/>
        </p:spPr>
        <p:txBody>
          <a:bodyPr wrap="square" rtlCol="0">
            <a:spAutoFit/>
          </a:bodyPr>
          <a:lstStyle/>
          <a:p>
            <a:pPr defTabSz="850392">
              <a:spcAft>
                <a:spcPts val="600"/>
              </a:spcAft>
            </a:pPr>
            <a:r>
              <a:rPr lang="es-419" kern="1200" dirty="0">
                <a:solidFill>
                  <a:srgbClr val="45C3D5"/>
                </a:solidFill>
                <a:latin typeface="Congenial" panose="020F0502020204030204" pitchFamily="2" charset="0"/>
                <a:ea typeface="+mn-ea"/>
                <a:cs typeface="+mn-cs"/>
              </a:rPr>
              <a:t>Después de realizar el cruce de los datos</a:t>
            </a:r>
            <a:endParaRPr lang="es-CO" sz="2000" dirty="0">
              <a:solidFill>
                <a:srgbClr val="45C3D5"/>
              </a:solidFill>
              <a:latin typeface="Congenial" panose="020F0502020204030204" pitchFamily="2" charset="0"/>
            </a:endParaRPr>
          </a:p>
        </p:txBody>
      </p:sp>
      <p:sp>
        <p:nvSpPr>
          <p:cNvPr id="3" name="TextBox 2">
            <a:extLst>
              <a:ext uri="{FF2B5EF4-FFF2-40B4-BE49-F238E27FC236}">
                <a16:creationId xmlns:a16="http://schemas.microsoft.com/office/drawing/2014/main" id="{04615440-64A3-37EB-D7BB-DE2CEB07B183}"/>
              </a:ext>
            </a:extLst>
          </p:cNvPr>
          <p:cNvSpPr txBox="1"/>
          <p:nvPr/>
        </p:nvSpPr>
        <p:spPr>
          <a:xfrm>
            <a:off x="7119906" y="2659746"/>
            <a:ext cx="4121713" cy="1231106"/>
          </a:xfrm>
          <a:prstGeom prst="rect">
            <a:avLst/>
          </a:prstGeom>
          <a:noFill/>
        </p:spPr>
        <p:txBody>
          <a:bodyPr wrap="square" rtlCol="0">
            <a:spAutoFit/>
          </a:bodyPr>
          <a:lstStyle/>
          <a:p>
            <a:pPr algn="ctr" defTabSz="850392">
              <a:spcAft>
                <a:spcPts val="600"/>
              </a:spcAft>
            </a:pPr>
            <a:r>
              <a:rPr lang="es-419" sz="1600" kern="1200" dirty="0">
                <a:solidFill>
                  <a:schemeClr val="tx1"/>
                </a:solidFill>
                <a:latin typeface="+mn-lt"/>
                <a:ea typeface="+mn-ea"/>
                <a:cs typeface="+mn-cs"/>
              </a:rPr>
              <a:t>Se realizo el cruce de los datos por el campo </a:t>
            </a:r>
            <a:r>
              <a:rPr lang="es-419" sz="1600" b="1" kern="1200" dirty="0">
                <a:solidFill>
                  <a:schemeClr val="tx1"/>
                </a:solidFill>
                <a:latin typeface="+mn-lt"/>
                <a:ea typeface="+mn-ea"/>
                <a:cs typeface="+mn-cs"/>
              </a:rPr>
              <a:t>RADICADO</a:t>
            </a:r>
            <a:r>
              <a:rPr lang="es-419" sz="1600" kern="1200" dirty="0">
                <a:solidFill>
                  <a:schemeClr val="tx1"/>
                </a:solidFill>
                <a:latin typeface="+mn-lt"/>
                <a:ea typeface="+mn-ea"/>
                <a:cs typeface="+mn-cs"/>
              </a:rPr>
              <a:t>, el cual conectaba ambos datasets</a:t>
            </a:r>
          </a:p>
          <a:p>
            <a:pPr algn="ctr" defTabSz="850392">
              <a:spcAft>
                <a:spcPts val="600"/>
              </a:spcAft>
            </a:pPr>
            <a:endParaRPr lang="es-419" sz="1600" b="1" kern="1200" dirty="0">
              <a:solidFill>
                <a:schemeClr val="tx1"/>
              </a:solidFill>
              <a:latin typeface="+mn-lt"/>
              <a:ea typeface="+mn-ea"/>
              <a:cs typeface="+mn-cs"/>
            </a:endParaRPr>
          </a:p>
          <a:p>
            <a:pPr algn="ctr" defTabSz="850392">
              <a:spcAft>
                <a:spcPts val="600"/>
              </a:spcAft>
            </a:pPr>
            <a:r>
              <a:rPr lang="es-419" sz="1600" b="1" kern="1200" dirty="0">
                <a:solidFill>
                  <a:schemeClr val="tx1"/>
                </a:solidFill>
                <a:latin typeface="+mn-lt"/>
                <a:ea typeface="+mn-ea"/>
                <a:cs typeface="+mn-cs"/>
              </a:rPr>
              <a:t> </a:t>
            </a:r>
            <a:endParaRPr lang="es-CO" dirty="0"/>
          </a:p>
        </p:txBody>
      </p:sp>
      <p:sp>
        <p:nvSpPr>
          <p:cNvPr id="14" name="TextBox 13">
            <a:extLst>
              <a:ext uri="{FF2B5EF4-FFF2-40B4-BE49-F238E27FC236}">
                <a16:creationId xmlns:a16="http://schemas.microsoft.com/office/drawing/2014/main" id="{DBC25AC9-FE66-BE7E-157B-3A8BEFA759C9}"/>
              </a:ext>
            </a:extLst>
          </p:cNvPr>
          <p:cNvSpPr txBox="1"/>
          <p:nvPr/>
        </p:nvSpPr>
        <p:spPr>
          <a:xfrm>
            <a:off x="7358679" y="3513105"/>
            <a:ext cx="2084808" cy="369332"/>
          </a:xfrm>
          <a:prstGeom prst="rect">
            <a:avLst/>
          </a:prstGeom>
          <a:noFill/>
        </p:spPr>
        <p:txBody>
          <a:bodyPr wrap="square">
            <a:spAutoFit/>
          </a:bodyPr>
          <a:lstStyle/>
          <a:p>
            <a:pPr defTabSz="850392">
              <a:spcAft>
                <a:spcPts val="600"/>
              </a:spcAft>
            </a:pPr>
            <a:r>
              <a:rPr lang="es-ES" kern="1200" dirty="0">
                <a:solidFill>
                  <a:srgbClr val="45C3D5"/>
                </a:solidFill>
                <a:latin typeface="Congenial" panose="020F0502020204030204" pitchFamily="2" charset="0"/>
                <a:ea typeface="+mn-ea"/>
                <a:cs typeface="+mn-cs"/>
              </a:rPr>
              <a:t># Datos cruzados:</a:t>
            </a:r>
            <a:endParaRPr lang="es-CO" sz="2000" dirty="0">
              <a:solidFill>
                <a:srgbClr val="45C3D5"/>
              </a:solidFill>
              <a:latin typeface="Congenial" panose="020F0502020204030204" pitchFamily="2" charset="0"/>
            </a:endParaRPr>
          </a:p>
        </p:txBody>
      </p:sp>
      <p:sp>
        <p:nvSpPr>
          <p:cNvPr id="15" name="TextBox 14">
            <a:extLst>
              <a:ext uri="{FF2B5EF4-FFF2-40B4-BE49-F238E27FC236}">
                <a16:creationId xmlns:a16="http://schemas.microsoft.com/office/drawing/2014/main" id="{B7EC1B66-73EA-AFA8-2646-47D86DB5F121}"/>
              </a:ext>
            </a:extLst>
          </p:cNvPr>
          <p:cNvSpPr txBox="1"/>
          <p:nvPr/>
        </p:nvSpPr>
        <p:spPr>
          <a:xfrm>
            <a:off x="9512318" y="3527436"/>
            <a:ext cx="2084808" cy="321306"/>
          </a:xfrm>
          <a:prstGeom prst="rect">
            <a:avLst/>
          </a:prstGeom>
          <a:noFill/>
        </p:spPr>
        <p:txBody>
          <a:bodyPr wrap="square" rtlCol="0">
            <a:spAutoFit/>
          </a:bodyPr>
          <a:lstStyle/>
          <a:p>
            <a:pPr defTabSz="850392">
              <a:spcAft>
                <a:spcPts val="600"/>
              </a:spcAft>
            </a:pPr>
            <a:r>
              <a:rPr lang="es-CO" sz="1488" kern="1200" dirty="0">
                <a:solidFill>
                  <a:schemeClr val="tx1"/>
                </a:solidFill>
                <a:latin typeface="+mn-lt"/>
                <a:ea typeface="+mn-ea"/>
                <a:cs typeface="+mn-cs"/>
              </a:rPr>
              <a:t>143,971 registros</a:t>
            </a:r>
            <a:endParaRPr lang="es-CO" sz="1600" dirty="0"/>
          </a:p>
        </p:txBody>
      </p:sp>
    </p:spTree>
    <p:extLst>
      <p:ext uri="{BB962C8B-B14F-4D97-AF65-F5344CB8AC3E}">
        <p14:creationId xmlns:p14="http://schemas.microsoft.com/office/powerpoint/2010/main" val="1686830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C66B56F-18EF-D651-A61C-4FB6A495C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32" y="522514"/>
            <a:ext cx="1884784" cy="76054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7A2AE46-C7C7-61F7-C439-62250B6F2F6F}"/>
              </a:ext>
            </a:extLst>
          </p:cNvPr>
          <p:cNvSpPr txBox="1"/>
          <p:nvPr/>
        </p:nvSpPr>
        <p:spPr>
          <a:xfrm>
            <a:off x="3447039" y="579618"/>
            <a:ext cx="5297921" cy="646331"/>
          </a:xfrm>
          <a:prstGeom prst="rect">
            <a:avLst/>
          </a:prstGeom>
          <a:noFill/>
        </p:spPr>
        <p:txBody>
          <a:bodyPr wrap="square" rtlCol="0">
            <a:spAutoFit/>
          </a:bodyPr>
          <a:lstStyle/>
          <a:p>
            <a:r>
              <a:rPr lang="es-419" sz="3600" dirty="0">
                <a:solidFill>
                  <a:srgbClr val="45C3D5"/>
                </a:solidFill>
                <a:latin typeface="Congenial" panose="020F0502020204030204" pitchFamily="2" charset="0"/>
              </a:rPr>
              <a:t>Visualizaciones iniciales</a:t>
            </a:r>
            <a:endParaRPr lang="es-CO" sz="3600" dirty="0">
              <a:solidFill>
                <a:srgbClr val="45C3D5"/>
              </a:solidFill>
              <a:latin typeface="Congenial" panose="020F0502020204030204" pitchFamily="2" charset="0"/>
            </a:endParaRPr>
          </a:p>
        </p:txBody>
      </p:sp>
      <p:pic>
        <p:nvPicPr>
          <p:cNvPr id="3" name="Picture 2">
            <a:extLst>
              <a:ext uri="{FF2B5EF4-FFF2-40B4-BE49-F238E27FC236}">
                <a16:creationId xmlns:a16="http://schemas.microsoft.com/office/drawing/2014/main" id="{3EA1CFED-1888-9070-11A0-F1F6A5117F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6441" y="1283054"/>
            <a:ext cx="5709470" cy="3028381"/>
          </a:xfrm>
          <a:prstGeom prst="rect">
            <a:avLst/>
          </a:prstGeom>
        </p:spPr>
      </p:pic>
      <p:pic>
        <p:nvPicPr>
          <p:cNvPr id="14" name="Picture 13">
            <a:extLst>
              <a:ext uri="{FF2B5EF4-FFF2-40B4-BE49-F238E27FC236}">
                <a16:creationId xmlns:a16="http://schemas.microsoft.com/office/drawing/2014/main" id="{43C290B5-74FD-C6F1-F928-03BA2141DF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36712" y="1225949"/>
            <a:ext cx="3416495" cy="3085486"/>
          </a:xfrm>
          <a:prstGeom prst="rect">
            <a:avLst/>
          </a:prstGeom>
        </p:spPr>
      </p:pic>
      <p:pic>
        <p:nvPicPr>
          <p:cNvPr id="16" name="Picture 15">
            <a:extLst>
              <a:ext uri="{FF2B5EF4-FFF2-40B4-BE49-F238E27FC236}">
                <a16:creationId xmlns:a16="http://schemas.microsoft.com/office/drawing/2014/main" id="{B540476A-66E2-F4A5-701D-4975DF50D5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01557" y="4368540"/>
            <a:ext cx="3890962" cy="2491130"/>
          </a:xfrm>
          <a:prstGeom prst="rect">
            <a:avLst/>
          </a:prstGeom>
        </p:spPr>
      </p:pic>
      <p:pic>
        <p:nvPicPr>
          <p:cNvPr id="18" name="Picture 17">
            <a:extLst>
              <a:ext uri="{FF2B5EF4-FFF2-40B4-BE49-F238E27FC236}">
                <a16:creationId xmlns:a16="http://schemas.microsoft.com/office/drawing/2014/main" id="{542AE057-7A46-A9BD-84BF-BEDBDF765D8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000747" y="4443807"/>
            <a:ext cx="3488422" cy="2376488"/>
          </a:xfrm>
          <a:prstGeom prst="rect">
            <a:avLst/>
          </a:prstGeom>
        </p:spPr>
      </p:pic>
    </p:spTree>
    <p:extLst>
      <p:ext uri="{BB962C8B-B14F-4D97-AF65-F5344CB8AC3E}">
        <p14:creationId xmlns:p14="http://schemas.microsoft.com/office/powerpoint/2010/main" val="218495709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365</Words>
  <Application>Microsoft Office PowerPoint</Application>
  <PresentationFormat>Widescreen</PresentationFormat>
  <Paragraphs>71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Congenial</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Pablo Montoya Gonzalez</dc:creator>
  <cp:lastModifiedBy>Juan Nicolas Piedrahita Salas</cp:lastModifiedBy>
  <cp:revision>6</cp:revision>
  <dcterms:created xsi:type="dcterms:W3CDTF">2023-10-27T15:11:18Z</dcterms:created>
  <dcterms:modified xsi:type="dcterms:W3CDTF">2023-10-27T18:09:58Z</dcterms:modified>
</cp:coreProperties>
</file>